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7629" r:id="rId3"/>
    <p:sldId id="7630" r:id="rId4"/>
    <p:sldId id="7631" r:id="rId5"/>
    <p:sldId id="7625" r:id="rId6"/>
    <p:sldId id="7636" r:id="rId7"/>
    <p:sldId id="7637" r:id="rId8"/>
    <p:sldId id="7640" r:id="rId9"/>
    <p:sldId id="7638" r:id="rId10"/>
    <p:sldId id="7646" r:id="rId11"/>
    <p:sldId id="7641" r:id="rId12"/>
    <p:sldId id="7639" r:id="rId13"/>
    <p:sldId id="7642" r:id="rId14"/>
    <p:sldId id="7643" r:id="rId15"/>
    <p:sldId id="7644" r:id="rId16"/>
    <p:sldId id="7645" r:id="rId17"/>
    <p:sldId id="7522" r:id="rId18"/>
  </p:sldIdLst>
  <p:sldSz cx="12192000" cy="6858000"/>
  <p:notesSz cx="6858000" cy="9144000"/>
  <p:embeddedFontLst>
    <p:embeddedFont>
      <p:font typeface="Microsoft YaHei" panose="020B0503020204020204" pitchFamily="34" charset="-122"/>
      <p:regular r:id="rId20"/>
      <p:bold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DengXian Light" panose="020B0604020202020204" charset="-122"/>
      <p:regular r:id="rId24"/>
    </p:embeddedFont>
    <p:embeddedFont>
      <p:font typeface="微软雅黑 Light" panose="020B0502040204020203" pitchFamily="34" charset="-122"/>
      <p:regular r:id="rId25"/>
    </p:embeddedFont>
    <p:embeddedFont>
      <p:font typeface="Montserrat Light" panose="020B0604020202020204" charset="0"/>
      <p:regular r:id="rId26"/>
      <p:italic r:id="rId27"/>
    </p:embeddedFont>
    <p:embeddedFont>
      <p:font typeface="DengXian" panose="020B0604020202020204" charset="-122"/>
      <p:regular r:id="rId28"/>
      <p:bold r:id="rId29"/>
    </p:embeddedFont>
    <p:embeddedFont>
      <p:font typeface="Microsoft YaHei" panose="020B0503020204020204" pitchFamily="34" charset="-122"/>
      <p:regular r:id="rId20"/>
      <p:bold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4" autoAdjust="0"/>
    <p:restoredTop sz="95317" autoAdjust="0"/>
  </p:normalViewPr>
  <p:slideViewPr>
    <p:cSldViewPr snapToGrid="0">
      <p:cViewPr>
        <p:scale>
          <a:sx n="66" d="100"/>
          <a:sy n="66" d="100"/>
        </p:scale>
        <p:origin x="137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51325-44B5-4B15-A551-A61A79A305DE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793FC-B9DE-4853-870F-B5DB9A952A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80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793FC-B9DE-4853-870F-B5DB9A952AB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7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13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3882FB3-418F-49F1-A1A6-86E3E5219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/>
          <a:stretch/>
        </p:blipFill>
        <p:spPr>
          <a:xfrm>
            <a:off x="0" y="0"/>
            <a:ext cx="4595964" cy="46604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124955D-E53E-4330-81C9-6DE22EF19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1"/>
          <a:stretch/>
        </p:blipFill>
        <p:spPr>
          <a:xfrm>
            <a:off x="7256206" y="1432211"/>
            <a:ext cx="4935794" cy="5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EABE67-DE70-4442-B239-FAB3EC6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475379-9BE3-4613-8E41-91EED7DAD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5D5AC6B-E067-4E14-A4B4-2193510C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27D95C3-E1B0-402B-BDFE-36C55138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7D4AEB-D65F-4B0C-A9F3-DDCF1A17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0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2FAE0F40-BB64-45F7-8C75-F6533E22C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665C725-2061-4FA9-A95A-F1E183356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5444969-89A6-408D-88F5-87FD8E2B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754AEB-A398-4CE7-9732-58CE84EF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60661CE-2423-4CB7-8BB0-6D318269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92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60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4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8">
            <a:extLst>
              <a:ext uri="{FF2B5EF4-FFF2-40B4-BE49-F238E27FC236}">
                <a16:creationId xmlns:a16="http://schemas.microsoft.com/office/drawing/2014/main" xmlns="" id="{DB860821-D42E-4E7F-BF98-4B35814B15FF}"/>
              </a:ext>
            </a:extLst>
          </p:cNvPr>
          <p:cNvSpPr txBox="1"/>
          <p:nvPr userDrawn="1"/>
        </p:nvSpPr>
        <p:spPr>
          <a:xfrm>
            <a:off x="762001" y="199346"/>
            <a:ext cx="3440722" cy="430841"/>
          </a:xfrm>
          <a:prstGeom prst="rect">
            <a:avLst/>
          </a:prstGeom>
          <a:noFill/>
        </p:spPr>
        <p:txBody>
          <a:bodyPr wrap="square" lIns="121873" tIns="60937" rIns="121873" bIns="60937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title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17728734-F8F9-4C88-993B-AD792CD56D89}"/>
              </a:ext>
            </a:extLst>
          </p:cNvPr>
          <p:cNvGrpSpPr/>
          <p:nvPr userDrawn="1"/>
        </p:nvGrpSpPr>
        <p:grpSpPr>
          <a:xfrm>
            <a:off x="295071" y="190295"/>
            <a:ext cx="406366" cy="418246"/>
            <a:chOff x="848004" y="393400"/>
            <a:chExt cx="406366" cy="418246"/>
          </a:xfrm>
          <a:effectLst>
            <a:outerShdw blurRad="165100" dist="38100" dir="6960000" sx="98000" sy="98000" algn="t" rotWithShape="0">
              <a:prstClr val="black">
                <a:alpha val="34000"/>
              </a:prstClr>
            </a:outerShdw>
          </a:effectLst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26DC0884-6A83-48BA-AAF8-3B7EB24F2D4E}"/>
                </a:ext>
              </a:extLst>
            </p:cNvPr>
            <p:cNvGrpSpPr/>
            <p:nvPr/>
          </p:nvGrpSpPr>
          <p:grpSpPr>
            <a:xfrm>
              <a:off x="848004" y="393400"/>
              <a:ext cx="406366" cy="418246"/>
              <a:chOff x="848005" y="369553"/>
              <a:chExt cx="406366" cy="418246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xmlns="" id="{349408B6-9696-4A5B-A103-E1EE4FB46197}"/>
                  </a:ext>
                </a:extLst>
              </p:cNvPr>
              <p:cNvSpPr/>
              <p:nvPr/>
            </p:nvSpPr>
            <p:spPr>
              <a:xfrm>
                <a:off x="848005" y="3695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xmlns="" id="{BC7BAA39-3124-4873-A47F-BED4F34F6883}"/>
                  </a:ext>
                </a:extLst>
              </p:cNvPr>
              <p:cNvSpPr/>
              <p:nvPr/>
            </p:nvSpPr>
            <p:spPr>
              <a:xfrm>
                <a:off x="856799" y="378604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94B5EC67-E582-47F5-AD80-247E1E58B109}"/>
                </a:ext>
              </a:extLst>
            </p:cNvPr>
            <p:cNvSpPr/>
            <p:nvPr/>
          </p:nvSpPr>
          <p:spPr>
            <a:xfrm>
              <a:off x="907857" y="455002"/>
              <a:ext cx="286661" cy="295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75435F8-A470-4185-91DA-FD983119D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5"/>
          <a:stretch/>
        </p:blipFill>
        <p:spPr>
          <a:xfrm>
            <a:off x="5372100" y="6019799"/>
            <a:ext cx="6819900" cy="8382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B3CD0BC-D18B-4A9C-ADD3-6443622D574A}"/>
              </a:ext>
            </a:extLst>
          </p:cNvPr>
          <p:cNvSpPr/>
          <p:nvPr userDrawn="1"/>
        </p:nvSpPr>
        <p:spPr>
          <a:xfrm>
            <a:off x="0" y="6429375"/>
            <a:ext cx="5372100" cy="428625"/>
          </a:xfrm>
          <a:prstGeom prst="rect">
            <a:avLst/>
          </a:prstGeom>
          <a:gradFill flip="none" rotWithShape="1">
            <a:gsLst>
              <a:gs pos="58000">
                <a:schemeClr val="accent2"/>
              </a:gs>
              <a:gs pos="58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15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9576048-F325-4109-B3DC-908E27D4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72F86F7-8C22-416D-8ED2-28A9CCCCD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626F985-B676-46F2-8396-DE55C9926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3B27FC5-F888-4450-B5B2-31CA552A9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324CD6E-3017-423C-9FEB-45AD5A6A8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0D9D5B3F-3421-4862-8038-8C52E7B0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4DA99E4-034B-4F0B-A37F-91C209AA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0EA7115-51DC-4959-AE88-9363208F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9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06BF6A5-75AF-4AAA-A2FC-0B4833C3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4BB443D1-B101-45CF-AF6E-4A5C9BAA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AD409E1-B06A-4660-AEDD-883782A8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50E05B6-F68E-45E6-8AE5-AA8B1BA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3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C5D386F-A7A2-4C8C-881A-10DE5114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B25E45F0-DE0C-49E1-B56B-A5B61AA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FD14DD5-6AB3-458C-9FC8-1D681D23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6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B21EDC8-5C36-473E-BA25-8C0F31F6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C965DAE-DE8C-48E2-9A98-B686C1A0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ECB3F87D-5DFA-4021-AC4A-4D1CDB92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4156E89-33EA-4CF6-B3BB-125F1F86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1A5B6A3-F839-4538-AC3B-7BFC72BE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0A69C61-816A-4B15-8A55-01F27080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26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89085D0-A353-4302-A999-47B4F1C2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B89D3A3-4803-4DB1-9CD2-CA0F71AC7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0938EB02-9C23-489A-9CB0-C0854BC7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CFD32C0-D7D6-4A3B-9A8C-F389F4F0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976B48F-3D04-4AA4-B0C4-70A6987C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38A54A2-3717-465A-A914-F15D86A0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78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E39EC036-0F40-404A-91CD-6654716D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4B5B88E-BE68-45BB-8E2F-2271F472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BD271B3-C3A3-4135-B184-7C6C6D4B9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6CA48-3B93-4A69-AC48-BAC756A5E75A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32B9E24-DF6F-4F8F-8EA3-1854AC350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4954C07-D390-4ACB-AE75-7902AEF9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pt7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pt7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dakk.heroku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808EFFE6-24F3-422D-BAEF-879F975C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2" y="1447799"/>
            <a:ext cx="2085975" cy="2391918"/>
          </a:xfrm>
          <a:prstGeom prst="rect">
            <a:avLst/>
          </a:prstGeom>
        </p:spPr>
      </p:pic>
      <p:sp>
        <p:nvSpPr>
          <p:cNvPr id="28" name="文本框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C4575056-F84E-4A45-8200-A3C96F6288AE}"/>
              </a:ext>
            </a:extLst>
          </p:cNvPr>
          <p:cNvSpPr txBox="1"/>
          <p:nvPr/>
        </p:nvSpPr>
        <p:spPr>
          <a:xfrm>
            <a:off x="1434547" y="3922795"/>
            <a:ext cx="9705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4400" spc="-1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Classification &amp; Cluster Dataset WebSite</a:t>
            </a:r>
            <a:endParaRPr lang="zh-CN" altLang="en-US" sz="4400" spc="-1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29" name="椭圆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232B88C8-B4F8-4684-9BA3-CA98BBF6C531}"/>
              </a:ext>
            </a:extLst>
          </p:cNvPr>
          <p:cNvSpPr/>
          <p:nvPr/>
        </p:nvSpPr>
        <p:spPr>
          <a:xfrm>
            <a:off x="6070795" y="4793789"/>
            <a:ext cx="163773" cy="163773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8F346459-E2CC-4C09-A0A5-EF05A6A742F2}"/>
              </a:ext>
            </a:extLst>
          </p:cNvPr>
          <p:cNvSpPr/>
          <p:nvPr/>
        </p:nvSpPr>
        <p:spPr>
          <a:xfrm>
            <a:off x="6334655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7F054519-C7F0-4EF3-B6DE-D807C6CB753B}"/>
              </a:ext>
            </a:extLst>
          </p:cNvPr>
          <p:cNvSpPr/>
          <p:nvPr/>
        </p:nvSpPr>
        <p:spPr>
          <a:xfrm flipH="1">
            <a:off x="2804143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0DD8D3AD-C642-467E-96EF-2ADE3A0ECB45}"/>
              </a:ext>
            </a:extLst>
          </p:cNvPr>
          <p:cNvSpPr txBox="1"/>
          <p:nvPr/>
        </p:nvSpPr>
        <p:spPr>
          <a:xfrm>
            <a:off x="2939748" y="4977994"/>
            <a:ext cx="6112523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Give us your Dataset, we have solution for you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9" name="TextBox 28">
            <a:hlinkClick r:id="rId3"/>
            <a:extLst>
              <a:ext uri="{FF2B5EF4-FFF2-40B4-BE49-F238E27FC236}">
                <a16:creationId xmlns:a16="http://schemas.microsoft.com/office/drawing/2014/main" xmlns="" id="{E3B60EC2-FEC6-457F-89ED-BDE0A7E937EB}"/>
              </a:ext>
            </a:extLst>
          </p:cNvPr>
          <p:cNvSpPr txBox="1"/>
          <p:nvPr/>
        </p:nvSpPr>
        <p:spPr>
          <a:xfrm>
            <a:off x="3332231" y="5832338"/>
            <a:ext cx="519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lang="en-US" altLang="zh-CN" sz="100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://www.dakk.heroku.</a:t>
            </a:r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AD943D-0857-4EE7-8FC4-4D3D5B830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4" y="2136531"/>
            <a:ext cx="2144203" cy="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655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13796 L 4.16667E-6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6 L 1.04167E-6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1.11111E-6 L -2.29167E-6 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 animBg="1"/>
      <p:bldP spid="30" grpId="0" animBg="1"/>
      <p:bldP spid="30" grpId="1" animBg="1"/>
      <p:bldP spid="31" grpId="0" animBg="1"/>
      <p:bldP spid="31" grpId="1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F094AEE8-161C-4613-A6BB-E75BFF5FC357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8122D73C-4C95-4699-B6ED-627FE9C710AB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F006CAD0-5BBE-453D-B336-B5F05F006CEA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4418FD-6D08-4627-A561-D04C9A7E6D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708" y="349172"/>
            <a:ext cx="5350510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EA231-CF21-4380-A989-2C4587A88249}"/>
              </a:ext>
            </a:extLst>
          </p:cNvPr>
          <p:cNvSpPr txBox="1"/>
          <p:nvPr/>
        </p:nvSpPr>
        <p:spPr>
          <a:xfrm>
            <a:off x="7949174" y="134288"/>
            <a:ext cx="349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Montserrat Light" panose="00000400000000000000" pitchFamily="2" charset="0"/>
              </a:rPr>
              <a:t>Chuẩn bị dữ liệu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742" y="824845"/>
            <a:ext cx="612133" cy="1224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58" y="761367"/>
            <a:ext cx="713124" cy="1426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65" y="901591"/>
            <a:ext cx="573760" cy="1147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713" y="844427"/>
            <a:ext cx="549719" cy="1099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2" y="2459102"/>
            <a:ext cx="612133" cy="12242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20" y="2498378"/>
            <a:ext cx="572857" cy="114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02" y="2451471"/>
            <a:ext cx="716635" cy="1433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57" y="2498378"/>
            <a:ext cx="617438" cy="1234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33" y="3911900"/>
            <a:ext cx="797905" cy="15958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41" y="3911900"/>
            <a:ext cx="779542" cy="15590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14" y="4163810"/>
            <a:ext cx="860515" cy="8605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786" y="4244897"/>
            <a:ext cx="860515" cy="8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F094AEE8-161C-4613-A6BB-E75BFF5FC357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8122D73C-4C95-4699-B6ED-627FE9C710AB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F006CAD0-5BBE-453D-B336-B5F05F006CEA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4418FD-6D08-4627-A561-D04C9A7E6D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650" y="395898"/>
            <a:ext cx="5350510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EA231-CF21-4380-A989-2C4587A88249}"/>
              </a:ext>
            </a:extLst>
          </p:cNvPr>
          <p:cNvSpPr txBox="1"/>
          <p:nvPr/>
        </p:nvSpPr>
        <p:spPr>
          <a:xfrm>
            <a:off x="7949174" y="134288"/>
            <a:ext cx="349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tx2"/>
                </a:solidFill>
                <a:latin typeface="Montserrat Light" panose="00000400000000000000" pitchFamily="2" charset="0"/>
              </a:rPr>
              <a:t>Xây dựng mô hình</a:t>
            </a:r>
            <a:endParaRPr lang="en-US" sz="2800" b="1">
              <a:solidFill>
                <a:schemeClr val="tx2"/>
              </a:solidFill>
              <a:latin typeface="Montserrat Light" panose="00000400000000000000" pitchFamily="2" charset="0"/>
            </a:endParaRP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xmlns="" id="{2D321EF9-59A4-4E29-A554-ADE0AADEBC0A}"/>
              </a:ext>
            </a:extLst>
          </p:cNvPr>
          <p:cNvSpPr txBox="1"/>
          <p:nvPr/>
        </p:nvSpPr>
        <p:spPr>
          <a:xfrm>
            <a:off x="5586383" y="1715697"/>
            <a:ext cx="7398278" cy="133882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Model1 – Nhận diện số ( 0 – 9 )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Hàm nhân: linear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Tham số c: 0.1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xmlns="" id="{2D321EF9-59A4-4E29-A554-ADE0AADEBC0A}"/>
              </a:ext>
            </a:extLst>
          </p:cNvPr>
          <p:cNvSpPr txBox="1"/>
          <p:nvPr/>
        </p:nvSpPr>
        <p:spPr>
          <a:xfrm>
            <a:off x="5586383" y="3054525"/>
            <a:ext cx="7398278" cy="133882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Model2 – Nhận diện dấu ( “+”, “–” )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Hàm nhân: linear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Tham số c: 0.001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45546" y="4439072"/>
            <a:ext cx="5316798" cy="1972665"/>
            <a:chOff x="2792627" y="0"/>
            <a:chExt cx="5316798" cy="1972665"/>
          </a:xfrm>
        </p:grpSpPr>
        <p:sp>
          <p:nvSpPr>
            <p:cNvPr id="12" name="文本框 15">
              <a:extLst>
                <a:ext uri="{FF2B5EF4-FFF2-40B4-BE49-F238E27FC236}">
                  <a16:creationId xmlns:a16="http://schemas.microsoft.com/office/drawing/2014/main" xmlns="" id="{88639230-C730-4694-8E5C-0FE0921C0166}"/>
                </a:ext>
              </a:extLst>
            </p:cNvPr>
            <p:cNvSpPr txBox="1"/>
            <p:nvPr/>
          </p:nvSpPr>
          <p:spPr>
            <a:xfrm>
              <a:off x="2792627" y="0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02</a:t>
              </a:r>
            </a:p>
          </p:txBody>
        </p: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xmlns="" id="{1715F403-B48B-45B4-97D1-A5C2EDDCCBCA}"/>
                </a:ext>
              </a:extLst>
            </p:cNvPr>
            <p:cNvSpPr txBox="1"/>
            <p:nvPr/>
          </p:nvSpPr>
          <p:spPr>
            <a:xfrm>
              <a:off x="2876814" y="1342171"/>
              <a:ext cx="3892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H</a:t>
              </a:r>
              <a:r>
                <a:rPr lang="vi-VN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ư</a:t>
              </a: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ớng giải quyết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xmlns="" id="{3AA66F1C-F0F1-44B7-A2AE-5B8D5FBB3C76}"/>
                </a:ext>
              </a:extLst>
            </p:cNvPr>
            <p:cNvSpPr/>
            <p:nvPr/>
          </p:nvSpPr>
          <p:spPr>
            <a:xfrm flipV="1">
              <a:off x="2988317" y="1926946"/>
              <a:ext cx="5121108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86383" y="889165"/>
            <a:ext cx="581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Đăc trưng Hog: Kích thước Cell = 5x5 pixel, kích thước Block = 2x2 cell, Số bin = 9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98EF236A-F842-4E2D-B0FB-0D0CAF801D91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2D893D0-2FB8-4001-B1CA-3E58FFC1BD8F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7ED1C5B6-2324-42FE-8B7A-C7B32E72AD81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83096" y="264269"/>
            <a:ext cx="3479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Thiết kế và cài đặt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2" name="Rectangle 75">
            <a:extLst>
              <a:ext uri="{FF2B5EF4-FFF2-40B4-BE49-F238E27FC236}">
                <a16:creationId xmlns:a16="http://schemas.microsoft.com/office/drawing/2014/main" xmlns="" id="{89DC9892-FF19-441F-BB87-33D330EC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4" y="1757151"/>
            <a:ext cx="82929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E96223FA-6924-42DC-B926-08E91FA58104}"/>
              </a:ext>
            </a:extLst>
          </p:cNvPr>
          <p:cNvGrpSpPr/>
          <p:nvPr/>
        </p:nvGrpSpPr>
        <p:grpSpPr>
          <a:xfrm>
            <a:off x="3369069" y="801792"/>
            <a:ext cx="8018130" cy="2413766"/>
            <a:chOff x="814981" y="2122990"/>
            <a:chExt cx="10098140" cy="2725057"/>
          </a:xfrm>
        </p:grpSpPr>
        <p:sp>
          <p:nvSpPr>
            <p:cNvPr id="74" name="燕尾形 27">
              <a:extLst>
                <a:ext uri="{FF2B5EF4-FFF2-40B4-BE49-F238E27FC236}">
                  <a16:creationId xmlns:a16="http://schemas.microsoft.com/office/drawing/2014/main" xmlns="" id="{99038FFA-44D7-44A4-8481-FB0835C75527}"/>
                </a:ext>
              </a:extLst>
            </p:cNvPr>
            <p:cNvSpPr/>
            <p:nvPr/>
          </p:nvSpPr>
          <p:spPr>
            <a:xfrm>
              <a:off x="1358462" y="3326726"/>
              <a:ext cx="1938473" cy="42201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l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75" name="燕尾形 28">
              <a:extLst>
                <a:ext uri="{FF2B5EF4-FFF2-40B4-BE49-F238E27FC236}">
                  <a16:creationId xmlns:a16="http://schemas.microsoft.com/office/drawing/2014/main" xmlns="" id="{C72EBFC6-6BDB-4862-A196-DA6995E6836F}"/>
                </a:ext>
              </a:extLst>
            </p:cNvPr>
            <p:cNvSpPr/>
            <p:nvPr/>
          </p:nvSpPr>
          <p:spPr>
            <a:xfrm>
              <a:off x="3806734" y="3326726"/>
              <a:ext cx="1938473" cy="42201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l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2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76" name="燕尾形 29">
              <a:extLst>
                <a:ext uri="{FF2B5EF4-FFF2-40B4-BE49-F238E27FC236}">
                  <a16:creationId xmlns:a16="http://schemas.microsoft.com/office/drawing/2014/main" xmlns="" id="{1AFC8429-C5AF-41E8-8ADC-2391BD0FBEDB}"/>
                </a:ext>
              </a:extLst>
            </p:cNvPr>
            <p:cNvSpPr/>
            <p:nvPr/>
          </p:nvSpPr>
          <p:spPr>
            <a:xfrm>
              <a:off x="6275110" y="3326726"/>
              <a:ext cx="1938473" cy="42201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l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3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77" name="燕尾形 30">
              <a:extLst>
                <a:ext uri="{FF2B5EF4-FFF2-40B4-BE49-F238E27FC236}">
                  <a16:creationId xmlns:a16="http://schemas.microsoft.com/office/drawing/2014/main" xmlns="" id="{0E468A89-5712-4075-8B99-6CA3620D12E0}"/>
                </a:ext>
              </a:extLst>
            </p:cNvPr>
            <p:cNvSpPr/>
            <p:nvPr/>
          </p:nvSpPr>
          <p:spPr>
            <a:xfrm>
              <a:off x="8743486" y="3326726"/>
              <a:ext cx="1938473" cy="42201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l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4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78" name="Freeform 197">
              <a:extLst>
                <a:ext uri="{FF2B5EF4-FFF2-40B4-BE49-F238E27FC236}">
                  <a16:creationId xmlns:a16="http://schemas.microsoft.com/office/drawing/2014/main" xmlns="" id="{B833B9BF-DBB4-4B42-B266-0467D5E09A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28278" y="2122990"/>
              <a:ext cx="391617" cy="421361"/>
            </a:xfrm>
            <a:custGeom>
              <a:avLst/>
              <a:gdLst>
                <a:gd name="T0" fmla="*/ 23 w 157"/>
                <a:gd name="T1" fmla="*/ 136 h 171"/>
                <a:gd name="T2" fmla="*/ 25 w 157"/>
                <a:gd name="T3" fmla="*/ 144 h 171"/>
                <a:gd name="T4" fmla="*/ 132 w 157"/>
                <a:gd name="T5" fmla="*/ 144 h 171"/>
                <a:gd name="T6" fmla="*/ 134 w 157"/>
                <a:gd name="T7" fmla="*/ 136 h 171"/>
                <a:gd name="T8" fmla="*/ 29 w 157"/>
                <a:gd name="T9" fmla="*/ 132 h 171"/>
                <a:gd name="T10" fmla="*/ 23 w 157"/>
                <a:gd name="T11" fmla="*/ 100 h 171"/>
                <a:gd name="T12" fmla="*/ 25 w 157"/>
                <a:gd name="T13" fmla="*/ 112 h 171"/>
                <a:gd name="T14" fmla="*/ 132 w 157"/>
                <a:gd name="T15" fmla="*/ 112 h 171"/>
                <a:gd name="T16" fmla="*/ 134 w 157"/>
                <a:gd name="T17" fmla="*/ 100 h 171"/>
                <a:gd name="T18" fmla="*/ 29 w 157"/>
                <a:gd name="T19" fmla="*/ 96 h 171"/>
                <a:gd name="T20" fmla="*/ 23 w 157"/>
                <a:gd name="T21" fmla="*/ 65 h 171"/>
                <a:gd name="T22" fmla="*/ 25 w 157"/>
                <a:gd name="T23" fmla="*/ 77 h 171"/>
                <a:gd name="T24" fmla="*/ 132 w 157"/>
                <a:gd name="T25" fmla="*/ 77 h 171"/>
                <a:gd name="T26" fmla="*/ 134 w 157"/>
                <a:gd name="T27" fmla="*/ 65 h 171"/>
                <a:gd name="T28" fmla="*/ 29 w 157"/>
                <a:gd name="T29" fmla="*/ 61 h 171"/>
                <a:gd name="T30" fmla="*/ 22 w 157"/>
                <a:gd name="T31" fmla="*/ 24 h 171"/>
                <a:gd name="T32" fmla="*/ 31 w 157"/>
                <a:gd name="T33" fmla="*/ 40 h 171"/>
                <a:gd name="T34" fmla="*/ 49 w 157"/>
                <a:gd name="T35" fmla="*/ 36 h 171"/>
                <a:gd name="T36" fmla="*/ 55 w 157"/>
                <a:gd name="T37" fmla="*/ 16 h 171"/>
                <a:gd name="T38" fmla="*/ 63 w 157"/>
                <a:gd name="T39" fmla="*/ 30 h 171"/>
                <a:gd name="T40" fmla="*/ 78 w 157"/>
                <a:gd name="T41" fmla="*/ 40 h 171"/>
                <a:gd name="T42" fmla="*/ 94 w 157"/>
                <a:gd name="T43" fmla="*/ 30 h 171"/>
                <a:gd name="T44" fmla="*/ 102 w 157"/>
                <a:gd name="T45" fmla="*/ 16 h 171"/>
                <a:gd name="T46" fmla="*/ 108 w 157"/>
                <a:gd name="T47" fmla="*/ 36 h 171"/>
                <a:gd name="T48" fmla="*/ 126 w 157"/>
                <a:gd name="T49" fmla="*/ 40 h 171"/>
                <a:gd name="T50" fmla="*/ 135 w 157"/>
                <a:gd name="T51" fmla="*/ 24 h 171"/>
                <a:gd name="T52" fmla="*/ 153 w 157"/>
                <a:gd name="T53" fmla="*/ 18 h 171"/>
                <a:gd name="T54" fmla="*/ 157 w 157"/>
                <a:gd name="T55" fmla="*/ 163 h 171"/>
                <a:gd name="T56" fmla="*/ 149 w 157"/>
                <a:gd name="T57" fmla="*/ 171 h 171"/>
                <a:gd name="T58" fmla="*/ 2 w 157"/>
                <a:gd name="T59" fmla="*/ 167 h 171"/>
                <a:gd name="T60" fmla="*/ 2 w 157"/>
                <a:gd name="T61" fmla="*/ 20 h 171"/>
                <a:gd name="T62" fmla="*/ 118 w 157"/>
                <a:gd name="T63" fmla="*/ 0 h 171"/>
                <a:gd name="T64" fmla="*/ 128 w 157"/>
                <a:gd name="T65" fmla="*/ 8 h 171"/>
                <a:gd name="T66" fmla="*/ 124 w 157"/>
                <a:gd name="T67" fmla="*/ 32 h 171"/>
                <a:gd name="T68" fmla="*/ 112 w 157"/>
                <a:gd name="T69" fmla="*/ 28 h 171"/>
                <a:gd name="T70" fmla="*/ 112 w 157"/>
                <a:gd name="T71" fmla="*/ 4 h 171"/>
                <a:gd name="T72" fmla="*/ 78 w 157"/>
                <a:gd name="T73" fmla="*/ 0 h 171"/>
                <a:gd name="T74" fmla="*/ 86 w 157"/>
                <a:gd name="T75" fmla="*/ 8 h 171"/>
                <a:gd name="T76" fmla="*/ 82 w 157"/>
                <a:gd name="T77" fmla="*/ 32 h 171"/>
                <a:gd name="T78" fmla="*/ 71 w 157"/>
                <a:gd name="T79" fmla="*/ 28 h 171"/>
                <a:gd name="T80" fmla="*/ 71 w 157"/>
                <a:gd name="T81" fmla="*/ 4 h 171"/>
                <a:gd name="T82" fmla="*/ 39 w 157"/>
                <a:gd name="T83" fmla="*/ 0 h 171"/>
                <a:gd name="T84" fmla="*/ 47 w 157"/>
                <a:gd name="T85" fmla="*/ 8 h 171"/>
                <a:gd name="T86" fmla="*/ 43 w 157"/>
                <a:gd name="T87" fmla="*/ 32 h 171"/>
                <a:gd name="T88" fmla="*/ 31 w 157"/>
                <a:gd name="T89" fmla="*/ 28 h 171"/>
                <a:gd name="T90" fmla="*/ 31 w 157"/>
                <a:gd name="T91" fmla="*/ 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7" h="171">
                  <a:moveTo>
                    <a:pt x="29" y="132"/>
                  </a:moveTo>
                  <a:lnTo>
                    <a:pt x="25" y="132"/>
                  </a:lnTo>
                  <a:lnTo>
                    <a:pt x="23" y="136"/>
                  </a:lnTo>
                  <a:lnTo>
                    <a:pt x="22" y="138"/>
                  </a:lnTo>
                  <a:lnTo>
                    <a:pt x="23" y="142"/>
                  </a:lnTo>
                  <a:lnTo>
                    <a:pt x="25" y="144"/>
                  </a:lnTo>
                  <a:lnTo>
                    <a:pt x="29" y="146"/>
                  </a:lnTo>
                  <a:lnTo>
                    <a:pt x="128" y="146"/>
                  </a:lnTo>
                  <a:lnTo>
                    <a:pt x="132" y="144"/>
                  </a:lnTo>
                  <a:lnTo>
                    <a:pt x="134" y="142"/>
                  </a:lnTo>
                  <a:lnTo>
                    <a:pt x="135" y="138"/>
                  </a:lnTo>
                  <a:lnTo>
                    <a:pt x="134" y="136"/>
                  </a:lnTo>
                  <a:lnTo>
                    <a:pt x="132" y="132"/>
                  </a:lnTo>
                  <a:lnTo>
                    <a:pt x="128" y="132"/>
                  </a:lnTo>
                  <a:lnTo>
                    <a:pt x="29" y="132"/>
                  </a:lnTo>
                  <a:close/>
                  <a:moveTo>
                    <a:pt x="29" y="96"/>
                  </a:moveTo>
                  <a:lnTo>
                    <a:pt x="25" y="98"/>
                  </a:lnTo>
                  <a:lnTo>
                    <a:pt x="23" y="100"/>
                  </a:lnTo>
                  <a:lnTo>
                    <a:pt x="22" y="104"/>
                  </a:lnTo>
                  <a:lnTo>
                    <a:pt x="23" y="108"/>
                  </a:lnTo>
                  <a:lnTo>
                    <a:pt x="25" y="112"/>
                  </a:lnTo>
                  <a:lnTo>
                    <a:pt x="29" y="112"/>
                  </a:lnTo>
                  <a:lnTo>
                    <a:pt x="128" y="112"/>
                  </a:lnTo>
                  <a:lnTo>
                    <a:pt x="132" y="112"/>
                  </a:lnTo>
                  <a:lnTo>
                    <a:pt x="134" y="108"/>
                  </a:lnTo>
                  <a:lnTo>
                    <a:pt x="135" y="104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28" y="96"/>
                  </a:lnTo>
                  <a:lnTo>
                    <a:pt x="29" y="96"/>
                  </a:lnTo>
                  <a:close/>
                  <a:moveTo>
                    <a:pt x="29" y="61"/>
                  </a:moveTo>
                  <a:lnTo>
                    <a:pt x="25" y="63"/>
                  </a:lnTo>
                  <a:lnTo>
                    <a:pt x="23" y="65"/>
                  </a:lnTo>
                  <a:lnTo>
                    <a:pt x="22" y="69"/>
                  </a:lnTo>
                  <a:lnTo>
                    <a:pt x="23" y="73"/>
                  </a:lnTo>
                  <a:lnTo>
                    <a:pt x="25" y="77"/>
                  </a:lnTo>
                  <a:lnTo>
                    <a:pt x="29" y="79"/>
                  </a:lnTo>
                  <a:lnTo>
                    <a:pt x="128" y="79"/>
                  </a:lnTo>
                  <a:lnTo>
                    <a:pt x="132" y="77"/>
                  </a:lnTo>
                  <a:lnTo>
                    <a:pt x="134" y="73"/>
                  </a:lnTo>
                  <a:lnTo>
                    <a:pt x="135" y="69"/>
                  </a:lnTo>
                  <a:lnTo>
                    <a:pt x="134" y="65"/>
                  </a:lnTo>
                  <a:lnTo>
                    <a:pt x="132" y="63"/>
                  </a:lnTo>
                  <a:lnTo>
                    <a:pt x="128" y="61"/>
                  </a:lnTo>
                  <a:lnTo>
                    <a:pt x="29" y="61"/>
                  </a:lnTo>
                  <a:close/>
                  <a:moveTo>
                    <a:pt x="8" y="16"/>
                  </a:moveTo>
                  <a:lnTo>
                    <a:pt x="22" y="16"/>
                  </a:lnTo>
                  <a:lnTo>
                    <a:pt x="22" y="24"/>
                  </a:lnTo>
                  <a:lnTo>
                    <a:pt x="23" y="30"/>
                  </a:lnTo>
                  <a:lnTo>
                    <a:pt x="27" y="36"/>
                  </a:lnTo>
                  <a:lnTo>
                    <a:pt x="31" y="40"/>
                  </a:lnTo>
                  <a:lnTo>
                    <a:pt x="39" y="40"/>
                  </a:lnTo>
                  <a:lnTo>
                    <a:pt x="45" y="40"/>
                  </a:lnTo>
                  <a:lnTo>
                    <a:pt x="49" y="36"/>
                  </a:lnTo>
                  <a:lnTo>
                    <a:pt x="53" y="30"/>
                  </a:lnTo>
                  <a:lnTo>
                    <a:pt x="55" y="24"/>
                  </a:lnTo>
                  <a:lnTo>
                    <a:pt x="55" y="16"/>
                  </a:lnTo>
                  <a:lnTo>
                    <a:pt x="63" y="16"/>
                  </a:lnTo>
                  <a:lnTo>
                    <a:pt x="63" y="24"/>
                  </a:lnTo>
                  <a:lnTo>
                    <a:pt x="63" y="30"/>
                  </a:lnTo>
                  <a:lnTo>
                    <a:pt x="67" y="36"/>
                  </a:lnTo>
                  <a:lnTo>
                    <a:pt x="73" y="40"/>
                  </a:lnTo>
                  <a:lnTo>
                    <a:pt x="78" y="40"/>
                  </a:lnTo>
                  <a:lnTo>
                    <a:pt x="84" y="40"/>
                  </a:lnTo>
                  <a:lnTo>
                    <a:pt x="90" y="36"/>
                  </a:lnTo>
                  <a:lnTo>
                    <a:pt x="94" y="30"/>
                  </a:lnTo>
                  <a:lnTo>
                    <a:pt x="94" y="24"/>
                  </a:lnTo>
                  <a:lnTo>
                    <a:pt x="94" y="16"/>
                  </a:lnTo>
                  <a:lnTo>
                    <a:pt x="102" y="16"/>
                  </a:lnTo>
                  <a:lnTo>
                    <a:pt x="102" y="24"/>
                  </a:lnTo>
                  <a:lnTo>
                    <a:pt x="104" y="30"/>
                  </a:lnTo>
                  <a:lnTo>
                    <a:pt x="108" y="36"/>
                  </a:lnTo>
                  <a:lnTo>
                    <a:pt x="112" y="40"/>
                  </a:lnTo>
                  <a:lnTo>
                    <a:pt x="118" y="40"/>
                  </a:lnTo>
                  <a:lnTo>
                    <a:pt x="126" y="40"/>
                  </a:lnTo>
                  <a:lnTo>
                    <a:pt x="130" y="36"/>
                  </a:lnTo>
                  <a:lnTo>
                    <a:pt x="134" y="30"/>
                  </a:lnTo>
                  <a:lnTo>
                    <a:pt x="135" y="24"/>
                  </a:lnTo>
                  <a:lnTo>
                    <a:pt x="135" y="16"/>
                  </a:lnTo>
                  <a:lnTo>
                    <a:pt x="149" y="16"/>
                  </a:lnTo>
                  <a:lnTo>
                    <a:pt x="153" y="18"/>
                  </a:lnTo>
                  <a:lnTo>
                    <a:pt x="155" y="20"/>
                  </a:lnTo>
                  <a:lnTo>
                    <a:pt x="157" y="24"/>
                  </a:lnTo>
                  <a:lnTo>
                    <a:pt x="157" y="163"/>
                  </a:lnTo>
                  <a:lnTo>
                    <a:pt x="155" y="167"/>
                  </a:lnTo>
                  <a:lnTo>
                    <a:pt x="153" y="171"/>
                  </a:lnTo>
                  <a:lnTo>
                    <a:pt x="149" y="171"/>
                  </a:lnTo>
                  <a:lnTo>
                    <a:pt x="8" y="171"/>
                  </a:lnTo>
                  <a:lnTo>
                    <a:pt x="4" y="171"/>
                  </a:lnTo>
                  <a:lnTo>
                    <a:pt x="2" y="167"/>
                  </a:lnTo>
                  <a:lnTo>
                    <a:pt x="0" y="163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close/>
                  <a:moveTo>
                    <a:pt x="118" y="0"/>
                  </a:moveTo>
                  <a:lnTo>
                    <a:pt x="124" y="0"/>
                  </a:lnTo>
                  <a:lnTo>
                    <a:pt x="126" y="4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6" y="28"/>
                  </a:lnTo>
                  <a:lnTo>
                    <a:pt x="124" y="32"/>
                  </a:lnTo>
                  <a:lnTo>
                    <a:pt x="118" y="32"/>
                  </a:lnTo>
                  <a:lnTo>
                    <a:pt x="114" y="32"/>
                  </a:lnTo>
                  <a:lnTo>
                    <a:pt x="112" y="28"/>
                  </a:lnTo>
                  <a:lnTo>
                    <a:pt x="110" y="24"/>
                  </a:lnTo>
                  <a:lnTo>
                    <a:pt x="110" y="8"/>
                  </a:lnTo>
                  <a:lnTo>
                    <a:pt x="112" y="4"/>
                  </a:lnTo>
                  <a:lnTo>
                    <a:pt x="114" y="0"/>
                  </a:lnTo>
                  <a:lnTo>
                    <a:pt x="118" y="0"/>
                  </a:lnTo>
                  <a:close/>
                  <a:moveTo>
                    <a:pt x="78" y="0"/>
                  </a:moveTo>
                  <a:lnTo>
                    <a:pt x="82" y="0"/>
                  </a:lnTo>
                  <a:lnTo>
                    <a:pt x="86" y="4"/>
                  </a:lnTo>
                  <a:lnTo>
                    <a:pt x="86" y="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5" y="32"/>
                  </a:lnTo>
                  <a:lnTo>
                    <a:pt x="71" y="28"/>
                  </a:lnTo>
                  <a:lnTo>
                    <a:pt x="71" y="24"/>
                  </a:lnTo>
                  <a:lnTo>
                    <a:pt x="71" y="8"/>
                  </a:lnTo>
                  <a:lnTo>
                    <a:pt x="71" y="4"/>
                  </a:lnTo>
                  <a:lnTo>
                    <a:pt x="75" y="0"/>
                  </a:lnTo>
                  <a:lnTo>
                    <a:pt x="78" y="0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5" y="4"/>
                  </a:lnTo>
                  <a:lnTo>
                    <a:pt x="47" y="8"/>
                  </a:lnTo>
                  <a:lnTo>
                    <a:pt x="47" y="24"/>
                  </a:lnTo>
                  <a:lnTo>
                    <a:pt x="45" y="28"/>
                  </a:lnTo>
                  <a:lnTo>
                    <a:pt x="43" y="32"/>
                  </a:lnTo>
                  <a:lnTo>
                    <a:pt x="39" y="32"/>
                  </a:lnTo>
                  <a:lnTo>
                    <a:pt x="33" y="32"/>
                  </a:lnTo>
                  <a:lnTo>
                    <a:pt x="31" y="28"/>
                  </a:lnTo>
                  <a:lnTo>
                    <a:pt x="29" y="24"/>
                  </a:lnTo>
                  <a:lnTo>
                    <a:pt x="29" y="8"/>
                  </a:lnTo>
                  <a:lnTo>
                    <a:pt x="31" y="4"/>
                  </a:lnTo>
                  <a:lnTo>
                    <a:pt x="33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cxnSp>
          <p:nvCxnSpPr>
            <p:cNvPr id="80" name="直接连接符 17">
              <a:extLst>
                <a:ext uri="{FF2B5EF4-FFF2-40B4-BE49-F238E27FC236}">
                  <a16:creationId xmlns:a16="http://schemas.microsoft.com/office/drawing/2014/main" xmlns="" id="{9699C35B-401F-42E6-9578-20FA550BBA32}"/>
                </a:ext>
              </a:extLst>
            </p:cNvPr>
            <p:cNvCxnSpPr/>
            <p:nvPr/>
          </p:nvCxnSpPr>
          <p:spPr>
            <a:xfrm>
              <a:off x="10688396" y="3664155"/>
              <a:ext cx="1" cy="59756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cxnSp>
          <p:nvCxnSpPr>
            <p:cNvPr id="81" name="直接连接符 18">
              <a:extLst>
                <a:ext uri="{FF2B5EF4-FFF2-40B4-BE49-F238E27FC236}">
                  <a16:creationId xmlns:a16="http://schemas.microsoft.com/office/drawing/2014/main" xmlns="" id="{81C3EE82-9E2F-4B3F-AF97-C01AFA895079}"/>
                </a:ext>
              </a:extLst>
            </p:cNvPr>
            <p:cNvCxnSpPr/>
            <p:nvPr/>
          </p:nvCxnSpPr>
          <p:spPr>
            <a:xfrm>
              <a:off x="8213581" y="2598045"/>
              <a:ext cx="1" cy="597567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cxnSp>
          <p:nvCxnSpPr>
            <p:cNvPr id="82" name="直接连接符 19">
              <a:extLst>
                <a:ext uri="{FF2B5EF4-FFF2-40B4-BE49-F238E27FC236}">
                  <a16:creationId xmlns:a16="http://schemas.microsoft.com/office/drawing/2014/main" xmlns="" id="{E8AD6C6E-7090-4922-AEF0-974FF329988A}"/>
                </a:ext>
              </a:extLst>
            </p:cNvPr>
            <p:cNvCxnSpPr/>
            <p:nvPr/>
          </p:nvCxnSpPr>
          <p:spPr>
            <a:xfrm>
              <a:off x="5771201" y="3664155"/>
              <a:ext cx="1" cy="59756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sp>
          <p:nvSpPr>
            <p:cNvPr id="84" name="KSO_Shape">
              <a:extLst>
                <a:ext uri="{FF2B5EF4-FFF2-40B4-BE49-F238E27FC236}">
                  <a16:creationId xmlns:a16="http://schemas.microsoft.com/office/drawing/2014/main" xmlns="" id="{29F36462-514C-4F48-9737-79EC18424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793" y="4379101"/>
              <a:ext cx="462328" cy="468946"/>
            </a:xfrm>
            <a:custGeom>
              <a:avLst/>
              <a:gdLst>
                <a:gd name="T0" fmla="*/ 1628324 w 3235"/>
                <a:gd name="T1" fmla="*/ 943562 h 3280"/>
                <a:gd name="T2" fmla="*/ 889923 w 3235"/>
                <a:gd name="T3" fmla="*/ 1681834 h 3280"/>
                <a:gd name="T4" fmla="*/ 715343 w 3235"/>
                <a:gd name="T5" fmla="*/ 1780637 h 3280"/>
                <a:gd name="T6" fmla="*/ 789457 w 3235"/>
                <a:gd name="T7" fmla="*/ 1662623 h 3280"/>
                <a:gd name="T8" fmla="*/ 847651 w 3235"/>
                <a:gd name="T9" fmla="*/ 1618711 h 3280"/>
                <a:gd name="T10" fmla="*/ 1231948 w 3235"/>
                <a:gd name="T11" fmla="*/ 1234480 h 3280"/>
                <a:gd name="T12" fmla="*/ 978861 w 3235"/>
                <a:gd name="T13" fmla="*/ 981436 h 3280"/>
                <a:gd name="T14" fmla="*/ 1348336 w 3235"/>
                <a:gd name="T15" fmla="*/ 612574 h 3280"/>
                <a:gd name="T16" fmla="*/ 1348336 w 3235"/>
                <a:gd name="T17" fmla="*/ 536277 h 3280"/>
                <a:gd name="T18" fmla="*/ 1271476 w 3235"/>
                <a:gd name="T19" fmla="*/ 536277 h 3280"/>
                <a:gd name="T20" fmla="*/ 902550 w 3235"/>
                <a:gd name="T21" fmla="*/ 905139 h 3280"/>
                <a:gd name="T22" fmla="*/ 828436 w 3235"/>
                <a:gd name="T23" fmla="*/ 831037 h 3280"/>
                <a:gd name="T24" fmla="*/ 828436 w 3235"/>
                <a:gd name="T25" fmla="*/ 674051 h 3280"/>
                <a:gd name="T26" fmla="*/ 1093601 w 3235"/>
                <a:gd name="T27" fmla="*/ 408932 h 3280"/>
                <a:gd name="T28" fmla="*/ 1628324 w 3235"/>
                <a:gd name="T29" fmla="*/ 408932 h 3280"/>
                <a:gd name="T30" fmla="*/ 1628324 w 3235"/>
                <a:gd name="T31" fmla="*/ 943562 h 3280"/>
                <a:gd name="T32" fmla="*/ 828436 w 3235"/>
                <a:gd name="T33" fmla="*/ 1132384 h 3280"/>
                <a:gd name="T34" fmla="*/ 828436 w 3235"/>
                <a:gd name="T35" fmla="*/ 979240 h 3280"/>
                <a:gd name="T36" fmla="*/ 902550 w 3235"/>
                <a:gd name="T37" fmla="*/ 905139 h 3280"/>
                <a:gd name="T38" fmla="*/ 978861 w 3235"/>
                <a:gd name="T39" fmla="*/ 981436 h 3280"/>
                <a:gd name="T40" fmla="*/ 828436 w 3235"/>
                <a:gd name="T41" fmla="*/ 1132384 h 3280"/>
                <a:gd name="T42" fmla="*/ 378259 w 3235"/>
                <a:gd name="T43" fmla="*/ 1800397 h 3280"/>
                <a:gd name="T44" fmla="*/ 0 w 3235"/>
                <a:gd name="T45" fmla="*/ 1422204 h 3280"/>
                <a:gd name="T46" fmla="*/ 0 w 3235"/>
                <a:gd name="T47" fmla="*/ 378193 h 3280"/>
                <a:gd name="T48" fmla="*/ 378259 w 3235"/>
                <a:gd name="T49" fmla="*/ 0 h 3280"/>
                <a:gd name="T50" fmla="*/ 756517 w 3235"/>
                <a:gd name="T51" fmla="*/ 378193 h 3280"/>
                <a:gd name="T52" fmla="*/ 756517 w 3235"/>
                <a:gd name="T53" fmla="*/ 1422204 h 3280"/>
                <a:gd name="T54" fmla="*/ 378259 w 3235"/>
                <a:gd name="T55" fmla="*/ 1800397 h 3280"/>
                <a:gd name="T56" fmla="*/ 682403 w 3235"/>
                <a:gd name="T57" fmla="*/ 393013 h 3280"/>
                <a:gd name="T58" fmla="*/ 378259 w 3235"/>
                <a:gd name="T59" fmla="*/ 94960 h 3280"/>
                <a:gd name="T60" fmla="*/ 71370 w 3235"/>
                <a:gd name="T61" fmla="*/ 393013 h 3280"/>
                <a:gd name="T62" fmla="*/ 71370 w 3235"/>
                <a:gd name="T63" fmla="*/ 936426 h 3280"/>
                <a:gd name="T64" fmla="*/ 216305 w 3235"/>
                <a:gd name="T65" fmla="*/ 936426 h 3280"/>
                <a:gd name="T66" fmla="*/ 216305 w 3235"/>
                <a:gd name="T67" fmla="*/ 1458431 h 3280"/>
                <a:gd name="T68" fmla="*/ 270106 w 3235"/>
                <a:gd name="T69" fmla="*/ 1512224 h 3280"/>
                <a:gd name="T70" fmla="*/ 324457 w 3235"/>
                <a:gd name="T71" fmla="*/ 1458431 h 3280"/>
                <a:gd name="T72" fmla="*/ 324457 w 3235"/>
                <a:gd name="T73" fmla="*/ 936426 h 3280"/>
                <a:gd name="T74" fmla="*/ 682403 w 3235"/>
                <a:gd name="T75" fmla="*/ 936426 h 3280"/>
                <a:gd name="T76" fmla="*/ 682403 w 3235"/>
                <a:gd name="T77" fmla="*/ 393013 h 3280"/>
                <a:gd name="T78" fmla="*/ 270106 w 3235"/>
                <a:gd name="T79" fmla="*/ 360079 h 3280"/>
                <a:gd name="T80" fmla="*/ 324457 w 3235"/>
                <a:gd name="T81" fmla="*/ 413872 h 3280"/>
                <a:gd name="T82" fmla="*/ 324457 w 3235"/>
                <a:gd name="T83" fmla="*/ 936426 h 3280"/>
                <a:gd name="T84" fmla="*/ 216305 w 3235"/>
                <a:gd name="T85" fmla="*/ 936426 h 3280"/>
                <a:gd name="T86" fmla="*/ 216305 w 3235"/>
                <a:gd name="T87" fmla="*/ 413872 h 3280"/>
                <a:gd name="T88" fmla="*/ 270106 w 3235"/>
                <a:gd name="T89" fmla="*/ 360079 h 32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35" h="3280">
                  <a:moveTo>
                    <a:pt x="2966" y="1719"/>
                  </a:moveTo>
                  <a:cubicBezTo>
                    <a:pt x="1621" y="3064"/>
                    <a:pt x="1621" y="3064"/>
                    <a:pt x="1621" y="3064"/>
                  </a:cubicBezTo>
                  <a:cubicBezTo>
                    <a:pt x="1530" y="3155"/>
                    <a:pt x="1420" y="3214"/>
                    <a:pt x="1303" y="3244"/>
                  </a:cubicBezTo>
                  <a:cubicBezTo>
                    <a:pt x="1359" y="3180"/>
                    <a:pt x="1404" y="3107"/>
                    <a:pt x="1438" y="3029"/>
                  </a:cubicBezTo>
                  <a:cubicBezTo>
                    <a:pt x="1476" y="3007"/>
                    <a:pt x="1512" y="2981"/>
                    <a:pt x="1544" y="2949"/>
                  </a:cubicBezTo>
                  <a:cubicBezTo>
                    <a:pt x="2244" y="2249"/>
                    <a:pt x="2244" y="2249"/>
                    <a:pt x="2244" y="2249"/>
                  </a:cubicBezTo>
                  <a:cubicBezTo>
                    <a:pt x="1783" y="1788"/>
                    <a:pt x="1783" y="1788"/>
                    <a:pt x="1783" y="1788"/>
                  </a:cubicBezTo>
                  <a:cubicBezTo>
                    <a:pt x="2456" y="1116"/>
                    <a:pt x="2456" y="1116"/>
                    <a:pt x="2456" y="1116"/>
                  </a:cubicBezTo>
                  <a:cubicBezTo>
                    <a:pt x="2494" y="1078"/>
                    <a:pt x="2494" y="1015"/>
                    <a:pt x="2456" y="977"/>
                  </a:cubicBezTo>
                  <a:cubicBezTo>
                    <a:pt x="2417" y="938"/>
                    <a:pt x="2355" y="938"/>
                    <a:pt x="2316" y="977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509" y="1514"/>
                    <a:pt x="1509" y="1514"/>
                    <a:pt x="1509" y="1514"/>
                  </a:cubicBezTo>
                  <a:cubicBezTo>
                    <a:pt x="1509" y="1228"/>
                    <a:pt x="1509" y="1228"/>
                    <a:pt x="1509" y="1228"/>
                  </a:cubicBezTo>
                  <a:cubicBezTo>
                    <a:pt x="1992" y="745"/>
                    <a:pt x="1992" y="745"/>
                    <a:pt x="1992" y="745"/>
                  </a:cubicBezTo>
                  <a:cubicBezTo>
                    <a:pt x="2261" y="476"/>
                    <a:pt x="2697" y="476"/>
                    <a:pt x="2966" y="745"/>
                  </a:cubicBezTo>
                  <a:cubicBezTo>
                    <a:pt x="3235" y="1014"/>
                    <a:pt x="3235" y="1450"/>
                    <a:pt x="2966" y="1719"/>
                  </a:cubicBezTo>
                  <a:close/>
                  <a:moveTo>
                    <a:pt x="1509" y="2063"/>
                  </a:moveTo>
                  <a:cubicBezTo>
                    <a:pt x="1509" y="1784"/>
                    <a:pt x="1509" y="1784"/>
                    <a:pt x="1509" y="1784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783" y="1788"/>
                    <a:pt x="1783" y="1788"/>
                    <a:pt x="1783" y="1788"/>
                  </a:cubicBezTo>
                  <a:lnTo>
                    <a:pt x="1509" y="2063"/>
                  </a:lnTo>
                  <a:close/>
                  <a:moveTo>
                    <a:pt x="689" y="3280"/>
                  </a:moveTo>
                  <a:cubicBezTo>
                    <a:pt x="309" y="3280"/>
                    <a:pt x="0" y="2971"/>
                    <a:pt x="0" y="2591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308"/>
                    <a:pt x="309" y="0"/>
                    <a:pt x="689" y="0"/>
                  </a:cubicBezTo>
                  <a:cubicBezTo>
                    <a:pt x="1069" y="0"/>
                    <a:pt x="1378" y="308"/>
                    <a:pt x="1378" y="689"/>
                  </a:cubicBezTo>
                  <a:cubicBezTo>
                    <a:pt x="1378" y="2591"/>
                    <a:pt x="1378" y="2591"/>
                    <a:pt x="1378" y="2591"/>
                  </a:cubicBezTo>
                  <a:cubicBezTo>
                    <a:pt x="1378" y="2971"/>
                    <a:pt x="1069" y="3280"/>
                    <a:pt x="689" y="3280"/>
                  </a:cubicBezTo>
                  <a:close/>
                  <a:moveTo>
                    <a:pt x="1243" y="716"/>
                  </a:moveTo>
                  <a:cubicBezTo>
                    <a:pt x="1243" y="416"/>
                    <a:pt x="989" y="173"/>
                    <a:pt x="689" y="173"/>
                  </a:cubicBezTo>
                  <a:cubicBezTo>
                    <a:pt x="389" y="173"/>
                    <a:pt x="130" y="416"/>
                    <a:pt x="130" y="716"/>
                  </a:cubicBezTo>
                  <a:cubicBezTo>
                    <a:pt x="130" y="1706"/>
                    <a:pt x="130" y="1706"/>
                    <a:pt x="130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2657"/>
                    <a:pt x="394" y="2657"/>
                    <a:pt x="394" y="2657"/>
                  </a:cubicBezTo>
                  <a:cubicBezTo>
                    <a:pt x="394" y="2711"/>
                    <a:pt x="438" y="2755"/>
                    <a:pt x="492" y="2755"/>
                  </a:cubicBezTo>
                  <a:cubicBezTo>
                    <a:pt x="547" y="2755"/>
                    <a:pt x="591" y="2711"/>
                    <a:pt x="591" y="2657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1243" y="1706"/>
                    <a:pt x="1243" y="1706"/>
                    <a:pt x="1243" y="1706"/>
                  </a:cubicBezTo>
                  <a:lnTo>
                    <a:pt x="1243" y="716"/>
                  </a:lnTo>
                  <a:close/>
                  <a:moveTo>
                    <a:pt x="492" y="656"/>
                  </a:moveTo>
                  <a:cubicBezTo>
                    <a:pt x="547" y="656"/>
                    <a:pt x="591" y="700"/>
                    <a:pt x="591" y="754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754"/>
                    <a:pt x="394" y="754"/>
                    <a:pt x="394" y="754"/>
                  </a:cubicBezTo>
                  <a:cubicBezTo>
                    <a:pt x="394" y="700"/>
                    <a:pt x="438" y="656"/>
                    <a:pt x="492" y="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85" name="KSO_Shape">
              <a:extLst>
                <a:ext uri="{FF2B5EF4-FFF2-40B4-BE49-F238E27FC236}">
                  <a16:creationId xmlns:a16="http://schemas.microsoft.com/office/drawing/2014/main" xmlns="" id="{E6791857-BB1C-4969-9086-A3C3D54EF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025" y="4343813"/>
              <a:ext cx="442349" cy="461900"/>
            </a:xfrm>
            <a:custGeom>
              <a:avLst/>
              <a:gdLst>
                <a:gd name="T0" fmla="*/ 1162982 w 3584"/>
                <a:gd name="T1" fmla="*/ 601256 h 3740"/>
                <a:gd name="T2" fmla="*/ 1162982 w 3584"/>
                <a:gd name="T3" fmla="*/ 187261 h 3740"/>
                <a:gd name="T4" fmla="*/ 1181274 w 3584"/>
                <a:gd name="T5" fmla="*/ 187261 h 3740"/>
                <a:gd name="T6" fmla="*/ 1275140 w 3584"/>
                <a:gd name="T7" fmla="*/ 93871 h 3740"/>
                <a:gd name="T8" fmla="*/ 1181274 w 3584"/>
                <a:gd name="T9" fmla="*/ 0 h 3740"/>
                <a:gd name="T10" fmla="*/ 706165 w 3584"/>
                <a:gd name="T11" fmla="*/ 0 h 3740"/>
                <a:gd name="T12" fmla="*/ 612780 w 3584"/>
                <a:gd name="T13" fmla="*/ 93871 h 3740"/>
                <a:gd name="T14" fmla="*/ 706165 w 3584"/>
                <a:gd name="T15" fmla="*/ 187261 h 3740"/>
                <a:gd name="T16" fmla="*/ 750451 w 3584"/>
                <a:gd name="T17" fmla="*/ 187261 h 3740"/>
                <a:gd name="T18" fmla="*/ 750451 w 3584"/>
                <a:gd name="T19" fmla="*/ 601256 h 3740"/>
                <a:gd name="T20" fmla="*/ 600264 w 3584"/>
                <a:gd name="T21" fmla="*/ 829916 h 3740"/>
                <a:gd name="T22" fmla="*/ 600264 w 3584"/>
                <a:gd name="T23" fmla="*/ 1575588 h 3740"/>
                <a:gd name="T24" fmla="*/ 513618 w 3584"/>
                <a:gd name="T25" fmla="*/ 1800397 h 3740"/>
                <a:gd name="T26" fmla="*/ 1537966 w 3584"/>
                <a:gd name="T27" fmla="*/ 1800397 h 3740"/>
                <a:gd name="T28" fmla="*/ 1725218 w 3584"/>
                <a:gd name="T29" fmla="*/ 1612655 h 3740"/>
                <a:gd name="T30" fmla="*/ 1162982 w 3584"/>
                <a:gd name="T31" fmla="*/ 601256 h 3740"/>
                <a:gd name="T32" fmla="*/ 1535560 w 3584"/>
                <a:gd name="T33" fmla="*/ 1599176 h 3740"/>
                <a:gd name="T34" fmla="*/ 1459504 w 3584"/>
                <a:gd name="T35" fmla="*/ 1576069 h 3740"/>
                <a:gd name="T36" fmla="*/ 1136507 w 3584"/>
                <a:gd name="T37" fmla="*/ 975295 h 3740"/>
                <a:gd name="T38" fmla="*/ 642624 w 3584"/>
                <a:gd name="T39" fmla="*/ 975295 h 3740"/>
                <a:gd name="T40" fmla="*/ 825062 w 3584"/>
                <a:gd name="T41" fmla="*/ 637841 h 3740"/>
                <a:gd name="T42" fmla="*/ 825062 w 3584"/>
                <a:gd name="T43" fmla="*/ 187261 h 3740"/>
                <a:gd name="T44" fmla="*/ 1087889 w 3584"/>
                <a:gd name="T45" fmla="*/ 187261 h 3740"/>
                <a:gd name="T46" fmla="*/ 1087889 w 3584"/>
                <a:gd name="T47" fmla="*/ 637841 h 3740"/>
                <a:gd name="T48" fmla="*/ 1270808 w 3584"/>
                <a:gd name="T49" fmla="*/ 975295 h 3740"/>
                <a:gd name="T50" fmla="*/ 1264550 w 3584"/>
                <a:gd name="T51" fmla="*/ 975295 h 3740"/>
                <a:gd name="T52" fmla="*/ 1558665 w 3584"/>
                <a:gd name="T53" fmla="*/ 1522635 h 3740"/>
                <a:gd name="T54" fmla="*/ 1535560 w 3584"/>
                <a:gd name="T55" fmla="*/ 1599176 h 3740"/>
                <a:gd name="T56" fmla="*/ 525171 w 3584"/>
                <a:gd name="T57" fmla="*/ 487648 h 3740"/>
                <a:gd name="T58" fmla="*/ 506398 w 3584"/>
                <a:gd name="T59" fmla="*/ 487648 h 3740"/>
                <a:gd name="T60" fmla="*/ 600264 w 3584"/>
                <a:gd name="T61" fmla="*/ 393777 h 3740"/>
                <a:gd name="T62" fmla="*/ 506398 w 3584"/>
                <a:gd name="T63" fmla="*/ 299906 h 3740"/>
                <a:gd name="T64" fmla="*/ 93866 w 3584"/>
                <a:gd name="T65" fmla="*/ 299906 h 3740"/>
                <a:gd name="T66" fmla="*/ 0 w 3584"/>
                <a:gd name="T67" fmla="*/ 393777 h 3740"/>
                <a:gd name="T68" fmla="*/ 93866 w 3584"/>
                <a:gd name="T69" fmla="*/ 487648 h 3740"/>
                <a:gd name="T70" fmla="*/ 75093 w 3584"/>
                <a:gd name="T71" fmla="*/ 487648 h 3740"/>
                <a:gd name="T72" fmla="*/ 75093 w 3584"/>
                <a:gd name="T73" fmla="*/ 1575588 h 3740"/>
                <a:gd name="T74" fmla="*/ 300373 w 3584"/>
                <a:gd name="T75" fmla="*/ 1800397 h 3740"/>
                <a:gd name="T76" fmla="*/ 525171 w 3584"/>
                <a:gd name="T77" fmla="*/ 1575588 h 3740"/>
                <a:gd name="T78" fmla="*/ 525171 w 3584"/>
                <a:gd name="T79" fmla="*/ 487648 h 3740"/>
                <a:gd name="T80" fmla="*/ 449596 w 3584"/>
                <a:gd name="T81" fmla="*/ 899236 h 3740"/>
                <a:gd name="T82" fmla="*/ 300373 w 3584"/>
                <a:gd name="T83" fmla="*/ 899236 h 3740"/>
                <a:gd name="T84" fmla="*/ 300373 w 3584"/>
                <a:gd name="T85" fmla="*/ 1481717 h 3740"/>
                <a:gd name="T86" fmla="*/ 244053 w 3584"/>
                <a:gd name="T87" fmla="*/ 1538040 h 3740"/>
                <a:gd name="T88" fmla="*/ 187733 w 3584"/>
                <a:gd name="T89" fmla="*/ 1481717 h 3740"/>
                <a:gd name="T90" fmla="*/ 187733 w 3584"/>
                <a:gd name="T91" fmla="*/ 899236 h 3740"/>
                <a:gd name="T92" fmla="*/ 148261 w 3584"/>
                <a:gd name="T93" fmla="*/ 899236 h 3740"/>
                <a:gd name="T94" fmla="*/ 148261 w 3584"/>
                <a:gd name="T95" fmla="*/ 487648 h 3740"/>
                <a:gd name="T96" fmla="*/ 449596 w 3584"/>
                <a:gd name="T97" fmla="*/ 487648 h 3740"/>
                <a:gd name="T98" fmla="*/ 449596 w 3584"/>
                <a:gd name="T99" fmla="*/ 899236 h 3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584" h="3740">
                  <a:moveTo>
                    <a:pt x="2416" y="1249"/>
                  </a:moveTo>
                  <a:cubicBezTo>
                    <a:pt x="2416" y="389"/>
                    <a:pt x="2416" y="389"/>
                    <a:pt x="2416" y="389"/>
                  </a:cubicBezTo>
                  <a:cubicBezTo>
                    <a:pt x="2454" y="389"/>
                    <a:pt x="2454" y="389"/>
                    <a:pt x="2454" y="389"/>
                  </a:cubicBezTo>
                  <a:cubicBezTo>
                    <a:pt x="2562" y="389"/>
                    <a:pt x="2649" y="302"/>
                    <a:pt x="2649" y="195"/>
                  </a:cubicBezTo>
                  <a:cubicBezTo>
                    <a:pt x="2649" y="87"/>
                    <a:pt x="2562" y="0"/>
                    <a:pt x="2454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60" y="0"/>
                    <a:pt x="1273" y="87"/>
                    <a:pt x="1273" y="195"/>
                  </a:cubicBezTo>
                  <a:cubicBezTo>
                    <a:pt x="1273" y="302"/>
                    <a:pt x="1360" y="389"/>
                    <a:pt x="1467" y="389"/>
                  </a:cubicBezTo>
                  <a:cubicBezTo>
                    <a:pt x="1559" y="389"/>
                    <a:pt x="1559" y="389"/>
                    <a:pt x="1559" y="389"/>
                  </a:cubicBezTo>
                  <a:cubicBezTo>
                    <a:pt x="1559" y="1249"/>
                    <a:pt x="1559" y="1249"/>
                    <a:pt x="1559" y="1249"/>
                  </a:cubicBezTo>
                  <a:cubicBezTo>
                    <a:pt x="1446" y="1412"/>
                    <a:pt x="1343" y="1571"/>
                    <a:pt x="1247" y="1724"/>
                  </a:cubicBezTo>
                  <a:cubicBezTo>
                    <a:pt x="1247" y="3273"/>
                    <a:pt x="1247" y="3273"/>
                    <a:pt x="1247" y="3273"/>
                  </a:cubicBezTo>
                  <a:cubicBezTo>
                    <a:pt x="1247" y="3453"/>
                    <a:pt x="1179" y="3616"/>
                    <a:pt x="1067" y="3740"/>
                  </a:cubicBezTo>
                  <a:cubicBezTo>
                    <a:pt x="3195" y="3740"/>
                    <a:pt x="3195" y="3740"/>
                    <a:pt x="3195" y="3740"/>
                  </a:cubicBezTo>
                  <a:cubicBezTo>
                    <a:pt x="3410" y="3740"/>
                    <a:pt x="3584" y="3566"/>
                    <a:pt x="3584" y="3350"/>
                  </a:cubicBezTo>
                  <a:cubicBezTo>
                    <a:pt x="3584" y="3350"/>
                    <a:pt x="3200" y="2384"/>
                    <a:pt x="2416" y="1249"/>
                  </a:cubicBezTo>
                  <a:close/>
                  <a:moveTo>
                    <a:pt x="3190" y="3322"/>
                  </a:moveTo>
                  <a:cubicBezTo>
                    <a:pt x="3133" y="3353"/>
                    <a:pt x="3063" y="3331"/>
                    <a:pt x="3032" y="3274"/>
                  </a:cubicBezTo>
                  <a:cubicBezTo>
                    <a:pt x="2361" y="2026"/>
                    <a:pt x="2361" y="2026"/>
                    <a:pt x="2361" y="2026"/>
                  </a:cubicBezTo>
                  <a:cubicBezTo>
                    <a:pt x="1335" y="2026"/>
                    <a:pt x="1335" y="2026"/>
                    <a:pt x="1335" y="2026"/>
                  </a:cubicBezTo>
                  <a:cubicBezTo>
                    <a:pt x="1714" y="1325"/>
                    <a:pt x="1714" y="1325"/>
                    <a:pt x="1714" y="1325"/>
                  </a:cubicBezTo>
                  <a:cubicBezTo>
                    <a:pt x="1714" y="389"/>
                    <a:pt x="1714" y="389"/>
                    <a:pt x="1714" y="389"/>
                  </a:cubicBezTo>
                  <a:cubicBezTo>
                    <a:pt x="2260" y="389"/>
                    <a:pt x="2260" y="389"/>
                    <a:pt x="2260" y="389"/>
                  </a:cubicBezTo>
                  <a:cubicBezTo>
                    <a:pt x="2260" y="1325"/>
                    <a:pt x="2260" y="1325"/>
                    <a:pt x="2260" y="1325"/>
                  </a:cubicBezTo>
                  <a:cubicBezTo>
                    <a:pt x="2640" y="2026"/>
                    <a:pt x="2640" y="2026"/>
                    <a:pt x="2640" y="2026"/>
                  </a:cubicBezTo>
                  <a:cubicBezTo>
                    <a:pt x="2627" y="2026"/>
                    <a:pt x="2627" y="2026"/>
                    <a:pt x="2627" y="2026"/>
                  </a:cubicBezTo>
                  <a:cubicBezTo>
                    <a:pt x="3238" y="3163"/>
                    <a:pt x="3238" y="3163"/>
                    <a:pt x="3238" y="3163"/>
                  </a:cubicBezTo>
                  <a:cubicBezTo>
                    <a:pt x="3269" y="3220"/>
                    <a:pt x="3247" y="3291"/>
                    <a:pt x="3190" y="3322"/>
                  </a:cubicBezTo>
                  <a:close/>
                  <a:moveTo>
                    <a:pt x="1091" y="1013"/>
                  </a:moveTo>
                  <a:cubicBezTo>
                    <a:pt x="1052" y="1013"/>
                    <a:pt x="1052" y="1013"/>
                    <a:pt x="1052" y="1013"/>
                  </a:cubicBezTo>
                  <a:cubicBezTo>
                    <a:pt x="1160" y="1013"/>
                    <a:pt x="1247" y="925"/>
                    <a:pt x="1247" y="818"/>
                  </a:cubicBezTo>
                  <a:cubicBezTo>
                    <a:pt x="1247" y="710"/>
                    <a:pt x="1160" y="623"/>
                    <a:pt x="1052" y="623"/>
                  </a:cubicBezTo>
                  <a:cubicBezTo>
                    <a:pt x="195" y="623"/>
                    <a:pt x="195" y="623"/>
                    <a:pt x="195" y="623"/>
                  </a:cubicBezTo>
                  <a:cubicBezTo>
                    <a:pt x="87" y="623"/>
                    <a:pt x="0" y="710"/>
                    <a:pt x="0" y="818"/>
                  </a:cubicBezTo>
                  <a:cubicBezTo>
                    <a:pt x="0" y="925"/>
                    <a:pt x="87" y="1013"/>
                    <a:pt x="195" y="1013"/>
                  </a:cubicBezTo>
                  <a:cubicBezTo>
                    <a:pt x="156" y="1013"/>
                    <a:pt x="156" y="1013"/>
                    <a:pt x="156" y="1013"/>
                  </a:cubicBezTo>
                  <a:cubicBezTo>
                    <a:pt x="156" y="3273"/>
                    <a:pt x="156" y="3273"/>
                    <a:pt x="156" y="3273"/>
                  </a:cubicBezTo>
                  <a:cubicBezTo>
                    <a:pt x="156" y="3531"/>
                    <a:pt x="365" y="3740"/>
                    <a:pt x="624" y="3740"/>
                  </a:cubicBezTo>
                  <a:cubicBezTo>
                    <a:pt x="882" y="3740"/>
                    <a:pt x="1091" y="3531"/>
                    <a:pt x="1091" y="3273"/>
                  </a:cubicBezTo>
                  <a:lnTo>
                    <a:pt x="1091" y="1013"/>
                  </a:lnTo>
                  <a:close/>
                  <a:moveTo>
                    <a:pt x="934" y="1868"/>
                  </a:moveTo>
                  <a:cubicBezTo>
                    <a:pt x="624" y="1868"/>
                    <a:pt x="624" y="1868"/>
                    <a:pt x="624" y="1868"/>
                  </a:cubicBezTo>
                  <a:cubicBezTo>
                    <a:pt x="624" y="3078"/>
                    <a:pt x="624" y="3078"/>
                    <a:pt x="624" y="3078"/>
                  </a:cubicBezTo>
                  <a:cubicBezTo>
                    <a:pt x="624" y="3142"/>
                    <a:pt x="571" y="3195"/>
                    <a:pt x="507" y="3195"/>
                  </a:cubicBezTo>
                  <a:cubicBezTo>
                    <a:pt x="442" y="3195"/>
                    <a:pt x="390" y="3142"/>
                    <a:pt x="390" y="3078"/>
                  </a:cubicBezTo>
                  <a:cubicBezTo>
                    <a:pt x="390" y="1868"/>
                    <a:pt x="390" y="1868"/>
                    <a:pt x="390" y="1868"/>
                  </a:cubicBezTo>
                  <a:cubicBezTo>
                    <a:pt x="308" y="1868"/>
                    <a:pt x="308" y="1868"/>
                    <a:pt x="308" y="1868"/>
                  </a:cubicBezTo>
                  <a:cubicBezTo>
                    <a:pt x="308" y="1013"/>
                    <a:pt x="308" y="1013"/>
                    <a:pt x="308" y="1013"/>
                  </a:cubicBezTo>
                  <a:cubicBezTo>
                    <a:pt x="934" y="1013"/>
                    <a:pt x="934" y="1013"/>
                    <a:pt x="934" y="1013"/>
                  </a:cubicBezTo>
                  <a:lnTo>
                    <a:pt x="934" y="18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86" name="išľíďè">
              <a:extLst>
                <a:ext uri="{FF2B5EF4-FFF2-40B4-BE49-F238E27FC236}">
                  <a16:creationId xmlns:a16="http://schemas.microsoft.com/office/drawing/2014/main" xmlns="" id="{A553A98D-0C63-4ECC-9843-04D018CB2578}"/>
                </a:ext>
              </a:extLst>
            </p:cNvPr>
            <p:cNvSpPr/>
            <p:nvPr/>
          </p:nvSpPr>
          <p:spPr bwMode="auto">
            <a:xfrm>
              <a:off x="1131433" y="2856966"/>
              <a:ext cx="1922307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 noProof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Ảnh đầu vào</a:t>
              </a:r>
            </a:p>
            <a:p>
              <a:pPr algn="ct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87" name="iSlíďè">
              <a:extLst>
                <a:ext uri="{FF2B5EF4-FFF2-40B4-BE49-F238E27FC236}">
                  <a16:creationId xmlns:a16="http://schemas.microsoft.com/office/drawing/2014/main" xmlns="" id="{30671D91-1AE6-4785-8FA4-8C397C49876D}"/>
                </a:ext>
              </a:extLst>
            </p:cNvPr>
            <p:cNvSpPr txBox="1"/>
            <p:nvPr/>
          </p:nvSpPr>
          <p:spPr bwMode="auto">
            <a:xfrm>
              <a:off x="814981" y="2617000"/>
              <a:ext cx="1927575" cy="308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marL="0" marR="0" lvl="0" indent="0" algn="r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1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Input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92" name="išľíďè">
              <a:extLst>
                <a:ext uri="{FF2B5EF4-FFF2-40B4-BE49-F238E27FC236}">
                  <a16:creationId xmlns:a16="http://schemas.microsoft.com/office/drawing/2014/main" xmlns="" id="{A0F5B51C-E6D2-4CE8-8683-1CA3A1E81E08}"/>
                </a:ext>
              </a:extLst>
            </p:cNvPr>
            <p:cNvSpPr/>
            <p:nvPr/>
          </p:nvSpPr>
          <p:spPr bwMode="auto">
            <a:xfrm>
              <a:off x="3703911" y="3801585"/>
              <a:ext cx="2015562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Chuyển ảnh mức xám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93" name="išľíďè">
              <a:extLst>
                <a:ext uri="{FF2B5EF4-FFF2-40B4-BE49-F238E27FC236}">
                  <a16:creationId xmlns:a16="http://schemas.microsoft.com/office/drawing/2014/main" xmlns="" id="{88BAD47D-B17B-4B8C-BCCF-A92F84042CFB}"/>
                </a:ext>
              </a:extLst>
            </p:cNvPr>
            <p:cNvSpPr/>
            <p:nvPr/>
          </p:nvSpPr>
          <p:spPr bwMode="auto">
            <a:xfrm>
              <a:off x="6076048" y="2680601"/>
              <a:ext cx="1922307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Ảnh nhị phân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94" name="išľíďè">
              <a:extLst>
                <a:ext uri="{FF2B5EF4-FFF2-40B4-BE49-F238E27FC236}">
                  <a16:creationId xmlns:a16="http://schemas.microsoft.com/office/drawing/2014/main" xmlns="" id="{3E462BAA-0DD7-45AD-8158-F56BB0BDFC40}"/>
                </a:ext>
              </a:extLst>
            </p:cNvPr>
            <p:cNvSpPr/>
            <p:nvPr/>
          </p:nvSpPr>
          <p:spPr bwMode="auto">
            <a:xfrm>
              <a:off x="8466641" y="3826754"/>
              <a:ext cx="2420749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 smtClean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Phát hiện Contour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AECB6E1E-98BA-4172-BC6A-1BE25B925034}"/>
              </a:ext>
            </a:extLst>
          </p:cNvPr>
          <p:cNvGrpSpPr/>
          <p:nvPr/>
        </p:nvGrpSpPr>
        <p:grpSpPr>
          <a:xfrm>
            <a:off x="3369069" y="2612466"/>
            <a:ext cx="7997698" cy="2413766"/>
            <a:chOff x="840713" y="2122990"/>
            <a:chExt cx="10072408" cy="2725057"/>
          </a:xfrm>
        </p:grpSpPr>
        <p:sp>
          <p:nvSpPr>
            <p:cNvPr id="119" name="燕尾形 27">
              <a:extLst>
                <a:ext uri="{FF2B5EF4-FFF2-40B4-BE49-F238E27FC236}">
                  <a16:creationId xmlns:a16="http://schemas.microsoft.com/office/drawing/2014/main" xmlns="" id="{4DB09555-64A1-452B-8E4D-4EA7D916ADB2}"/>
                </a:ext>
              </a:extLst>
            </p:cNvPr>
            <p:cNvSpPr/>
            <p:nvPr/>
          </p:nvSpPr>
          <p:spPr>
            <a:xfrm flipH="1">
              <a:off x="1358462" y="3326726"/>
              <a:ext cx="1938473" cy="422014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8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20" name="燕尾形 28">
              <a:extLst>
                <a:ext uri="{FF2B5EF4-FFF2-40B4-BE49-F238E27FC236}">
                  <a16:creationId xmlns:a16="http://schemas.microsoft.com/office/drawing/2014/main" xmlns="" id="{8D86FAF0-AA01-4F1B-8EBC-00A91204C26E}"/>
                </a:ext>
              </a:extLst>
            </p:cNvPr>
            <p:cNvSpPr/>
            <p:nvPr/>
          </p:nvSpPr>
          <p:spPr>
            <a:xfrm flipH="1">
              <a:off x="3806734" y="3326726"/>
              <a:ext cx="1938473" cy="42201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7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21" name="燕尾形 29">
              <a:extLst>
                <a:ext uri="{FF2B5EF4-FFF2-40B4-BE49-F238E27FC236}">
                  <a16:creationId xmlns:a16="http://schemas.microsoft.com/office/drawing/2014/main" xmlns="" id="{2018D57D-59DF-458C-B368-BF7E54673FE7}"/>
                </a:ext>
              </a:extLst>
            </p:cNvPr>
            <p:cNvSpPr/>
            <p:nvPr/>
          </p:nvSpPr>
          <p:spPr>
            <a:xfrm flipH="1">
              <a:off x="6275110" y="3326726"/>
              <a:ext cx="1938473" cy="42201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6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22" name="燕尾形 30">
              <a:extLst>
                <a:ext uri="{FF2B5EF4-FFF2-40B4-BE49-F238E27FC236}">
                  <a16:creationId xmlns:a16="http://schemas.microsoft.com/office/drawing/2014/main" xmlns="" id="{9001F7E5-C8D1-4C39-AA4E-1C1D847C6C1D}"/>
                </a:ext>
              </a:extLst>
            </p:cNvPr>
            <p:cNvSpPr/>
            <p:nvPr/>
          </p:nvSpPr>
          <p:spPr>
            <a:xfrm flipH="1">
              <a:off x="8743486" y="3326726"/>
              <a:ext cx="1938473" cy="42201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5</a:t>
              </a: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23" name="Freeform 197">
              <a:extLst>
                <a:ext uri="{FF2B5EF4-FFF2-40B4-BE49-F238E27FC236}">
                  <a16:creationId xmlns:a16="http://schemas.microsoft.com/office/drawing/2014/main" xmlns="" id="{31762114-667C-4F5D-BF21-048A9E8890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28278" y="2122990"/>
              <a:ext cx="391617" cy="421361"/>
            </a:xfrm>
            <a:custGeom>
              <a:avLst/>
              <a:gdLst>
                <a:gd name="T0" fmla="*/ 23 w 157"/>
                <a:gd name="T1" fmla="*/ 136 h 171"/>
                <a:gd name="T2" fmla="*/ 25 w 157"/>
                <a:gd name="T3" fmla="*/ 144 h 171"/>
                <a:gd name="T4" fmla="*/ 132 w 157"/>
                <a:gd name="T5" fmla="*/ 144 h 171"/>
                <a:gd name="T6" fmla="*/ 134 w 157"/>
                <a:gd name="T7" fmla="*/ 136 h 171"/>
                <a:gd name="T8" fmla="*/ 29 w 157"/>
                <a:gd name="T9" fmla="*/ 132 h 171"/>
                <a:gd name="T10" fmla="*/ 23 w 157"/>
                <a:gd name="T11" fmla="*/ 100 h 171"/>
                <a:gd name="T12" fmla="*/ 25 w 157"/>
                <a:gd name="T13" fmla="*/ 112 h 171"/>
                <a:gd name="T14" fmla="*/ 132 w 157"/>
                <a:gd name="T15" fmla="*/ 112 h 171"/>
                <a:gd name="T16" fmla="*/ 134 w 157"/>
                <a:gd name="T17" fmla="*/ 100 h 171"/>
                <a:gd name="T18" fmla="*/ 29 w 157"/>
                <a:gd name="T19" fmla="*/ 96 h 171"/>
                <a:gd name="T20" fmla="*/ 23 w 157"/>
                <a:gd name="T21" fmla="*/ 65 h 171"/>
                <a:gd name="T22" fmla="*/ 25 w 157"/>
                <a:gd name="T23" fmla="*/ 77 h 171"/>
                <a:gd name="T24" fmla="*/ 132 w 157"/>
                <a:gd name="T25" fmla="*/ 77 h 171"/>
                <a:gd name="T26" fmla="*/ 134 w 157"/>
                <a:gd name="T27" fmla="*/ 65 h 171"/>
                <a:gd name="T28" fmla="*/ 29 w 157"/>
                <a:gd name="T29" fmla="*/ 61 h 171"/>
                <a:gd name="T30" fmla="*/ 22 w 157"/>
                <a:gd name="T31" fmla="*/ 24 h 171"/>
                <a:gd name="T32" fmla="*/ 31 w 157"/>
                <a:gd name="T33" fmla="*/ 40 h 171"/>
                <a:gd name="T34" fmla="*/ 49 w 157"/>
                <a:gd name="T35" fmla="*/ 36 h 171"/>
                <a:gd name="T36" fmla="*/ 55 w 157"/>
                <a:gd name="T37" fmla="*/ 16 h 171"/>
                <a:gd name="T38" fmla="*/ 63 w 157"/>
                <a:gd name="T39" fmla="*/ 30 h 171"/>
                <a:gd name="T40" fmla="*/ 78 w 157"/>
                <a:gd name="T41" fmla="*/ 40 h 171"/>
                <a:gd name="T42" fmla="*/ 94 w 157"/>
                <a:gd name="T43" fmla="*/ 30 h 171"/>
                <a:gd name="T44" fmla="*/ 102 w 157"/>
                <a:gd name="T45" fmla="*/ 16 h 171"/>
                <a:gd name="T46" fmla="*/ 108 w 157"/>
                <a:gd name="T47" fmla="*/ 36 h 171"/>
                <a:gd name="T48" fmla="*/ 126 w 157"/>
                <a:gd name="T49" fmla="*/ 40 h 171"/>
                <a:gd name="T50" fmla="*/ 135 w 157"/>
                <a:gd name="T51" fmla="*/ 24 h 171"/>
                <a:gd name="T52" fmla="*/ 153 w 157"/>
                <a:gd name="T53" fmla="*/ 18 h 171"/>
                <a:gd name="T54" fmla="*/ 157 w 157"/>
                <a:gd name="T55" fmla="*/ 163 h 171"/>
                <a:gd name="T56" fmla="*/ 149 w 157"/>
                <a:gd name="T57" fmla="*/ 171 h 171"/>
                <a:gd name="T58" fmla="*/ 2 w 157"/>
                <a:gd name="T59" fmla="*/ 167 h 171"/>
                <a:gd name="T60" fmla="*/ 2 w 157"/>
                <a:gd name="T61" fmla="*/ 20 h 171"/>
                <a:gd name="T62" fmla="*/ 118 w 157"/>
                <a:gd name="T63" fmla="*/ 0 h 171"/>
                <a:gd name="T64" fmla="*/ 128 w 157"/>
                <a:gd name="T65" fmla="*/ 8 h 171"/>
                <a:gd name="T66" fmla="*/ 124 w 157"/>
                <a:gd name="T67" fmla="*/ 32 h 171"/>
                <a:gd name="T68" fmla="*/ 112 w 157"/>
                <a:gd name="T69" fmla="*/ 28 h 171"/>
                <a:gd name="T70" fmla="*/ 112 w 157"/>
                <a:gd name="T71" fmla="*/ 4 h 171"/>
                <a:gd name="T72" fmla="*/ 78 w 157"/>
                <a:gd name="T73" fmla="*/ 0 h 171"/>
                <a:gd name="T74" fmla="*/ 86 w 157"/>
                <a:gd name="T75" fmla="*/ 8 h 171"/>
                <a:gd name="T76" fmla="*/ 82 w 157"/>
                <a:gd name="T77" fmla="*/ 32 h 171"/>
                <a:gd name="T78" fmla="*/ 71 w 157"/>
                <a:gd name="T79" fmla="*/ 28 h 171"/>
                <a:gd name="T80" fmla="*/ 71 w 157"/>
                <a:gd name="T81" fmla="*/ 4 h 171"/>
                <a:gd name="T82" fmla="*/ 39 w 157"/>
                <a:gd name="T83" fmla="*/ 0 h 171"/>
                <a:gd name="T84" fmla="*/ 47 w 157"/>
                <a:gd name="T85" fmla="*/ 8 h 171"/>
                <a:gd name="T86" fmla="*/ 43 w 157"/>
                <a:gd name="T87" fmla="*/ 32 h 171"/>
                <a:gd name="T88" fmla="*/ 31 w 157"/>
                <a:gd name="T89" fmla="*/ 28 h 171"/>
                <a:gd name="T90" fmla="*/ 31 w 157"/>
                <a:gd name="T91" fmla="*/ 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7" h="171">
                  <a:moveTo>
                    <a:pt x="29" y="132"/>
                  </a:moveTo>
                  <a:lnTo>
                    <a:pt x="25" y="132"/>
                  </a:lnTo>
                  <a:lnTo>
                    <a:pt x="23" y="136"/>
                  </a:lnTo>
                  <a:lnTo>
                    <a:pt x="22" y="138"/>
                  </a:lnTo>
                  <a:lnTo>
                    <a:pt x="23" y="142"/>
                  </a:lnTo>
                  <a:lnTo>
                    <a:pt x="25" y="144"/>
                  </a:lnTo>
                  <a:lnTo>
                    <a:pt x="29" y="146"/>
                  </a:lnTo>
                  <a:lnTo>
                    <a:pt x="128" y="146"/>
                  </a:lnTo>
                  <a:lnTo>
                    <a:pt x="132" y="144"/>
                  </a:lnTo>
                  <a:lnTo>
                    <a:pt x="134" y="142"/>
                  </a:lnTo>
                  <a:lnTo>
                    <a:pt x="135" y="138"/>
                  </a:lnTo>
                  <a:lnTo>
                    <a:pt x="134" y="136"/>
                  </a:lnTo>
                  <a:lnTo>
                    <a:pt x="132" y="132"/>
                  </a:lnTo>
                  <a:lnTo>
                    <a:pt x="128" y="132"/>
                  </a:lnTo>
                  <a:lnTo>
                    <a:pt x="29" y="132"/>
                  </a:lnTo>
                  <a:close/>
                  <a:moveTo>
                    <a:pt x="29" y="96"/>
                  </a:moveTo>
                  <a:lnTo>
                    <a:pt x="25" y="98"/>
                  </a:lnTo>
                  <a:lnTo>
                    <a:pt x="23" y="100"/>
                  </a:lnTo>
                  <a:lnTo>
                    <a:pt x="22" y="104"/>
                  </a:lnTo>
                  <a:lnTo>
                    <a:pt x="23" y="108"/>
                  </a:lnTo>
                  <a:lnTo>
                    <a:pt x="25" y="112"/>
                  </a:lnTo>
                  <a:lnTo>
                    <a:pt x="29" y="112"/>
                  </a:lnTo>
                  <a:lnTo>
                    <a:pt x="128" y="112"/>
                  </a:lnTo>
                  <a:lnTo>
                    <a:pt x="132" y="112"/>
                  </a:lnTo>
                  <a:lnTo>
                    <a:pt x="134" y="108"/>
                  </a:lnTo>
                  <a:lnTo>
                    <a:pt x="135" y="104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28" y="96"/>
                  </a:lnTo>
                  <a:lnTo>
                    <a:pt x="29" y="96"/>
                  </a:lnTo>
                  <a:close/>
                  <a:moveTo>
                    <a:pt x="29" y="61"/>
                  </a:moveTo>
                  <a:lnTo>
                    <a:pt x="25" y="63"/>
                  </a:lnTo>
                  <a:lnTo>
                    <a:pt x="23" y="65"/>
                  </a:lnTo>
                  <a:lnTo>
                    <a:pt x="22" y="69"/>
                  </a:lnTo>
                  <a:lnTo>
                    <a:pt x="23" y="73"/>
                  </a:lnTo>
                  <a:lnTo>
                    <a:pt x="25" y="77"/>
                  </a:lnTo>
                  <a:lnTo>
                    <a:pt x="29" y="79"/>
                  </a:lnTo>
                  <a:lnTo>
                    <a:pt x="128" y="79"/>
                  </a:lnTo>
                  <a:lnTo>
                    <a:pt x="132" y="77"/>
                  </a:lnTo>
                  <a:lnTo>
                    <a:pt x="134" y="73"/>
                  </a:lnTo>
                  <a:lnTo>
                    <a:pt x="135" y="69"/>
                  </a:lnTo>
                  <a:lnTo>
                    <a:pt x="134" y="65"/>
                  </a:lnTo>
                  <a:lnTo>
                    <a:pt x="132" y="63"/>
                  </a:lnTo>
                  <a:lnTo>
                    <a:pt x="128" y="61"/>
                  </a:lnTo>
                  <a:lnTo>
                    <a:pt x="29" y="61"/>
                  </a:lnTo>
                  <a:close/>
                  <a:moveTo>
                    <a:pt x="8" y="16"/>
                  </a:moveTo>
                  <a:lnTo>
                    <a:pt x="22" y="16"/>
                  </a:lnTo>
                  <a:lnTo>
                    <a:pt x="22" y="24"/>
                  </a:lnTo>
                  <a:lnTo>
                    <a:pt x="23" y="30"/>
                  </a:lnTo>
                  <a:lnTo>
                    <a:pt x="27" y="36"/>
                  </a:lnTo>
                  <a:lnTo>
                    <a:pt x="31" y="40"/>
                  </a:lnTo>
                  <a:lnTo>
                    <a:pt x="39" y="40"/>
                  </a:lnTo>
                  <a:lnTo>
                    <a:pt x="45" y="40"/>
                  </a:lnTo>
                  <a:lnTo>
                    <a:pt x="49" y="36"/>
                  </a:lnTo>
                  <a:lnTo>
                    <a:pt x="53" y="30"/>
                  </a:lnTo>
                  <a:lnTo>
                    <a:pt x="55" y="24"/>
                  </a:lnTo>
                  <a:lnTo>
                    <a:pt x="55" y="16"/>
                  </a:lnTo>
                  <a:lnTo>
                    <a:pt x="63" y="16"/>
                  </a:lnTo>
                  <a:lnTo>
                    <a:pt x="63" y="24"/>
                  </a:lnTo>
                  <a:lnTo>
                    <a:pt x="63" y="30"/>
                  </a:lnTo>
                  <a:lnTo>
                    <a:pt x="67" y="36"/>
                  </a:lnTo>
                  <a:lnTo>
                    <a:pt x="73" y="40"/>
                  </a:lnTo>
                  <a:lnTo>
                    <a:pt x="78" y="40"/>
                  </a:lnTo>
                  <a:lnTo>
                    <a:pt x="84" y="40"/>
                  </a:lnTo>
                  <a:lnTo>
                    <a:pt x="90" y="36"/>
                  </a:lnTo>
                  <a:lnTo>
                    <a:pt x="94" y="30"/>
                  </a:lnTo>
                  <a:lnTo>
                    <a:pt x="94" y="24"/>
                  </a:lnTo>
                  <a:lnTo>
                    <a:pt x="94" y="16"/>
                  </a:lnTo>
                  <a:lnTo>
                    <a:pt x="102" y="16"/>
                  </a:lnTo>
                  <a:lnTo>
                    <a:pt x="102" y="24"/>
                  </a:lnTo>
                  <a:lnTo>
                    <a:pt x="104" y="30"/>
                  </a:lnTo>
                  <a:lnTo>
                    <a:pt x="108" y="36"/>
                  </a:lnTo>
                  <a:lnTo>
                    <a:pt x="112" y="40"/>
                  </a:lnTo>
                  <a:lnTo>
                    <a:pt x="118" y="40"/>
                  </a:lnTo>
                  <a:lnTo>
                    <a:pt x="126" y="40"/>
                  </a:lnTo>
                  <a:lnTo>
                    <a:pt x="130" y="36"/>
                  </a:lnTo>
                  <a:lnTo>
                    <a:pt x="134" y="30"/>
                  </a:lnTo>
                  <a:lnTo>
                    <a:pt x="135" y="24"/>
                  </a:lnTo>
                  <a:lnTo>
                    <a:pt x="135" y="16"/>
                  </a:lnTo>
                  <a:lnTo>
                    <a:pt x="149" y="16"/>
                  </a:lnTo>
                  <a:lnTo>
                    <a:pt x="153" y="18"/>
                  </a:lnTo>
                  <a:lnTo>
                    <a:pt x="155" y="20"/>
                  </a:lnTo>
                  <a:lnTo>
                    <a:pt x="157" y="24"/>
                  </a:lnTo>
                  <a:lnTo>
                    <a:pt x="157" y="163"/>
                  </a:lnTo>
                  <a:lnTo>
                    <a:pt x="155" y="167"/>
                  </a:lnTo>
                  <a:lnTo>
                    <a:pt x="153" y="171"/>
                  </a:lnTo>
                  <a:lnTo>
                    <a:pt x="149" y="171"/>
                  </a:lnTo>
                  <a:lnTo>
                    <a:pt x="8" y="171"/>
                  </a:lnTo>
                  <a:lnTo>
                    <a:pt x="4" y="171"/>
                  </a:lnTo>
                  <a:lnTo>
                    <a:pt x="2" y="167"/>
                  </a:lnTo>
                  <a:lnTo>
                    <a:pt x="0" y="163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close/>
                  <a:moveTo>
                    <a:pt x="118" y="0"/>
                  </a:moveTo>
                  <a:lnTo>
                    <a:pt x="124" y="0"/>
                  </a:lnTo>
                  <a:lnTo>
                    <a:pt x="126" y="4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6" y="28"/>
                  </a:lnTo>
                  <a:lnTo>
                    <a:pt x="124" y="32"/>
                  </a:lnTo>
                  <a:lnTo>
                    <a:pt x="118" y="32"/>
                  </a:lnTo>
                  <a:lnTo>
                    <a:pt x="114" y="32"/>
                  </a:lnTo>
                  <a:lnTo>
                    <a:pt x="112" y="28"/>
                  </a:lnTo>
                  <a:lnTo>
                    <a:pt x="110" y="24"/>
                  </a:lnTo>
                  <a:lnTo>
                    <a:pt x="110" y="8"/>
                  </a:lnTo>
                  <a:lnTo>
                    <a:pt x="112" y="4"/>
                  </a:lnTo>
                  <a:lnTo>
                    <a:pt x="114" y="0"/>
                  </a:lnTo>
                  <a:lnTo>
                    <a:pt x="118" y="0"/>
                  </a:lnTo>
                  <a:close/>
                  <a:moveTo>
                    <a:pt x="78" y="0"/>
                  </a:moveTo>
                  <a:lnTo>
                    <a:pt x="82" y="0"/>
                  </a:lnTo>
                  <a:lnTo>
                    <a:pt x="86" y="4"/>
                  </a:lnTo>
                  <a:lnTo>
                    <a:pt x="86" y="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5" y="32"/>
                  </a:lnTo>
                  <a:lnTo>
                    <a:pt x="71" y="28"/>
                  </a:lnTo>
                  <a:lnTo>
                    <a:pt x="71" y="24"/>
                  </a:lnTo>
                  <a:lnTo>
                    <a:pt x="71" y="8"/>
                  </a:lnTo>
                  <a:lnTo>
                    <a:pt x="71" y="4"/>
                  </a:lnTo>
                  <a:lnTo>
                    <a:pt x="75" y="0"/>
                  </a:lnTo>
                  <a:lnTo>
                    <a:pt x="78" y="0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5" y="4"/>
                  </a:lnTo>
                  <a:lnTo>
                    <a:pt x="47" y="8"/>
                  </a:lnTo>
                  <a:lnTo>
                    <a:pt x="47" y="24"/>
                  </a:lnTo>
                  <a:lnTo>
                    <a:pt x="45" y="28"/>
                  </a:lnTo>
                  <a:lnTo>
                    <a:pt x="43" y="32"/>
                  </a:lnTo>
                  <a:lnTo>
                    <a:pt x="39" y="32"/>
                  </a:lnTo>
                  <a:lnTo>
                    <a:pt x="33" y="32"/>
                  </a:lnTo>
                  <a:lnTo>
                    <a:pt x="31" y="28"/>
                  </a:lnTo>
                  <a:lnTo>
                    <a:pt x="29" y="24"/>
                  </a:lnTo>
                  <a:lnTo>
                    <a:pt x="29" y="8"/>
                  </a:lnTo>
                  <a:lnTo>
                    <a:pt x="31" y="4"/>
                  </a:lnTo>
                  <a:lnTo>
                    <a:pt x="33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cxnSp>
          <p:nvCxnSpPr>
            <p:cNvPr id="125" name="直接连接符 17">
              <a:extLst>
                <a:ext uri="{FF2B5EF4-FFF2-40B4-BE49-F238E27FC236}">
                  <a16:creationId xmlns:a16="http://schemas.microsoft.com/office/drawing/2014/main" xmlns="" id="{579045A8-D137-48C8-85DE-1897865AF52D}"/>
                </a:ext>
              </a:extLst>
            </p:cNvPr>
            <p:cNvCxnSpPr/>
            <p:nvPr/>
          </p:nvCxnSpPr>
          <p:spPr>
            <a:xfrm>
              <a:off x="10688396" y="3664155"/>
              <a:ext cx="1" cy="59756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cxnSp>
          <p:nvCxnSpPr>
            <p:cNvPr id="126" name="直接连接符 18">
              <a:extLst>
                <a:ext uri="{FF2B5EF4-FFF2-40B4-BE49-F238E27FC236}">
                  <a16:creationId xmlns:a16="http://schemas.microsoft.com/office/drawing/2014/main" xmlns="" id="{818F4EC0-4C3B-4E7E-A756-69DB073655F5}"/>
                </a:ext>
              </a:extLst>
            </p:cNvPr>
            <p:cNvCxnSpPr/>
            <p:nvPr/>
          </p:nvCxnSpPr>
          <p:spPr>
            <a:xfrm>
              <a:off x="8213581" y="2678041"/>
              <a:ext cx="1" cy="59756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cxnSp>
          <p:nvCxnSpPr>
            <p:cNvPr id="127" name="直接连接符 19">
              <a:extLst>
                <a:ext uri="{FF2B5EF4-FFF2-40B4-BE49-F238E27FC236}">
                  <a16:creationId xmlns:a16="http://schemas.microsoft.com/office/drawing/2014/main" xmlns="" id="{B9E17EFD-7B7F-47E6-AD55-6B1A766E101F}"/>
                </a:ext>
              </a:extLst>
            </p:cNvPr>
            <p:cNvCxnSpPr/>
            <p:nvPr/>
          </p:nvCxnSpPr>
          <p:spPr>
            <a:xfrm>
              <a:off x="5771201" y="3664155"/>
              <a:ext cx="1" cy="597566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</p:cxnSp>
        <p:sp>
          <p:nvSpPr>
            <p:cNvPr id="129" name="KSO_Shape">
              <a:extLst>
                <a:ext uri="{FF2B5EF4-FFF2-40B4-BE49-F238E27FC236}">
                  <a16:creationId xmlns:a16="http://schemas.microsoft.com/office/drawing/2014/main" xmlns="" id="{8077E517-CAB9-4931-A881-0F256FF29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793" y="4379101"/>
              <a:ext cx="462328" cy="468946"/>
            </a:xfrm>
            <a:custGeom>
              <a:avLst/>
              <a:gdLst>
                <a:gd name="T0" fmla="*/ 1628324 w 3235"/>
                <a:gd name="T1" fmla="*/ 943562 h 3280"/>
                <a:gd name="T2" fmla="*/ 889923 w 3235"/>
                <a:gd name="T3" fmla="*/ 1681834 h 3280"/>
                <a:gd name="T4" fmla="*/ 715343 w 3235"/>
                <a:gd name="T5" fmla="*/ 1780637 h 3280"/>
                <a:gd name="T6" fmla="*/ 789457 w 3235"/>
                <a:gd name="T7" fmla="*/ 1662623 h 3280"/>
                <a:gd name="T8" fmla="*/ 847651 w 3235"/>
                <a:gd name="T9" fmla="*/ 1618711 h 3280"/>
                <a:gd name="T10" fmla="*/ 1231948 w 3235"/>
                <a:gd name="T11" fmla="*/ 1234480 h 3280"/>
                <a:gd name="T12" fmla="*/ 978861 w 3235"/>
                <a:gd name="T13" fmla="*/ 981436 h 3280"/>
                <a:gd name="T14" fmla="*/ 1348336 w 3235"/>
                <a:gd name="T15" fmla="*/ 612574 h 3280"/>
                <a:gd name="T16" fmla="*/ 1348336 w 3235"/>
                <a:gd name="T17" fmla="*/ 536277 h 3280"/>
                <a:gd name="T18" fmla="*/ 1271476 w 3235"/>
                <a:gd name="T19" fmla="*/ 536277 h 3280"/>
                <a:gd name="T20" fmla="*/ 902550 w 3235"/>
                <a:gd name="T21" fmla="*/ 905139 h 3280"/>
                <a:gd name="T22" fmla="*/ 828436 w 3235"/>
                <a:gd name="T23" fmla="*/ 831037 h 3280"/>
                <a:gd name="T24" fmla="*/ 828436 w 3235"/>
                <a:gd name="T25" fmla="*/ 674051 h 3280"/>
                <a:gd name="T26" fmla="*/ 1093601 w 3235"/>
                <a:gd name="T27" fmla="*/ 408932 h 3280"/>
                <a:gd name="T28" fmla="*/ 1628324 w 3235"/>
                <a:gd name="T29" fmla="*/ 408932 h 3280"/>
                <a:gd name="T30" fmla="*/ 1628324 w 3235"/>
                <a:gd name="T31" fmla="*/ 943562 h 3280"/>
                <a:gd name="T32" fmla="*/ 828436 w 3235"/>
                <a:gd name="T33" fmla="*/ 1132384 h 3280"/>
                <a:gd name="T34" fmla="*/ 828436 w 3235"/>
                <a:gd name="T35" fmla="*/ 979240 h 3280"/>
                <a:gd name="T36" fmla="*/ 902550 w 3235"/>
                <a:gd name="T37" fmla="*/ 905139 h 3280"/>
                <a:gd name="T38" fmla="*/ 978861 w 3235"/>
                <a:gd name="T39" fmla="*/ 981436 h 3280"/>
                <a:gd name="T40" fmla="*/ 828436 w 3235"/>
                <a:gd name="T41" fmla="*/ 1132384 h 3280"/>
                <a:gd name="T42" fmla="*/ 378259 w 3235"/>
                <a:gd name="T43" fmla="*/ 1800397 h 3280"/>
                <a:gd name="T44" fmla="*/ 0 w 3235"/>
                <a:gd name="T45" fmla="*/ 1422204 h 3280"/>
                <a:gd name="T46" fmla="*/ 0 w 3235"/>
                <a:gd name="T47" fmla="*/ 378193 h 3280"/>
                <a:gd name="T48" fmla="*/ 378259 w 3235"/>
                <a:gd name="T49" fmla="*/ 0 h 3280"/>
                <a:gd name="T50" fmla="*/ 756517 w 3235"/>
                <a:gd name="T51" fmla="*/ 378193 h 3280"/>
                <a:gd name="T52" fmla="*/ 756517 w 3235"/>
                <a:gd name="T53" fmla="*/ 1422204 h 3280"/>
                <a:gd name="T54" fmla="*/ 378259 w 3235"/>
                <a:gd name="T55" fmla="*/ 1800397 h 3280"/>
                <a:gd name="T56" fmla="*/ 682403 w 3235"/>
                <a:gd name="T57" fmla="*/ 393013 h 3280"/>
                <a:gd name="T58" fmla="*/ 378259 w 3235"/>
                <a:gd name="T59" fmla="*/ 94960 h 3280"/>
                <a:gd name="T60" fmla="*/ 71370 w 3235"/>
                <a:gd name="T61" fmla="*/ 393013 h 3280"/>
                <a:gd name="T62" fmla="*/ 71370 w 3235"/>
                <a:gd name="T63" fmla="*/ 936426 h 3280"/>
                <a:gd name="T64" fmla="*/ 216305 w 3235"/>
                <a:gd name="T65" fmla="*/ 936426 h 3280"/>
                <a:gd name="T66" fmla="*/ 216305 w 3235"/>
                <a:gd name="T67" fmla="*/ 1458431 h 3280"/>
                <a:gd name="T68" fmla="*/ 270106 w 3235"/>
                <a:gd name="T69" fmla="*/ 1512224 h 3280"/>
                <a:gd name="T70" fmla="*/ 324457 w 3235"/>
                <a:gd name="T71" fmla="*/ 1458431 h 3280"/>
                <a:gd name="T72" fmla="*/ 324457 w 3235"/>
                <a:gd name="T73" fmla="*/ 936426 h 3280"/>
                <a:gd name="T74" fmla="*/ 682403 w 3235"/>
                <a:gd name="T75" fmla="*/ 936426 h 3280"/>
                <a:gd name="T76" fmla="*/ 682403 w 3235"/>
                <a:gd name="T77" fmla="*/ 393013 h 3280"/>
                <a:gd name="T78" fmla="*/ 270106 w 3235"/>
                <a:gd name="T79" fmla="*/ 360079 h 3280"/>
                <a:gd name="T80" fmla="*/ 324457 w 3235"/>
                <a:gd name="T81" fmla="*/ 413872 h 3280"/>
                <a:gd name="T82" fmla="*/ 324457 w 3235"/>
                <a:gd name="T83" fmla="*/ 936426 h 3280"/>
                <a:gd name="T84" fmla="*/ 216305 w 3235"/>
                <a:gd name="T85" fmla="*/ 936426 h 3280"/>
                <a:gd name="T86" fmla="*/ 216305 w 3235"/>
                <a:gd name="T87" fmla="*/ 413872 h 3280"/>
                <a:gd name="T88" fmla="*/ 270106 w 3235"/>
                <a:gd name="T89" fmla="*/ 360079 h 32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35" h="3280">
                  <a:moveTo>
                    <a:pt x="2966" y="1719"/>
                  </a:moveTo>
                  <a:cubicBezTo>
                    <a:pt x="1621" y="3064"/>
                    <a:pt x="1621" y="3064"/>
                    <a:pt x="1621" y="3064"/>
                  </a:cubicBezTo>
                  <a:cubicBezTo>
                    <a:pt x="1530" y="3155"/>
                    <a:pt x="1420" y="3214"/>
                    <a:pt x="1303" y="3244"/>
                  </a:cubicBezTo>
                  <a:cubicBezTo>
                    <a:pt x="1359" y="3180"/>
                    <a:pt x="1404" y="3107"/>
                    <a:pt x="1438" y="3029"/>
                  </a:cubicBezTo>
                  <a:cubicBezTo>
                    <a:pt x="1476" y="3007"/>
                    <a:pt x="1512" y="2981"/>
                    <a:pt x="1544" y="2949"/>
                  </a:cubicBezTo>
                  <a:cubicBezTo>
                    <a:pt x="2244" y="2249"/>
                    <a:pt x="2244" y="2249"/>
                    <a:pt x="2244" y="2249"/>
                  </a:cubicBezTo>
                  <a:cubicBezTo>
                    <a:pt x="1783" y="1788"/>
                    <a:pt x="1783" y="1788"/>
                    <a:pt x="1783" y="1788"/>
                  </a:cubicBezTo>
                  <a:cubicBezTo>
                    <a:pt x="2456" y="1116"/>
                    <a:pt x="2456" y="1116"/>
                    <a:pt x="2456" y="1116"/>
                  </a:cubicBezTo>
                  <a:cubicBezTo>
                    <a:pt x="2494" y="1078"/>
                    <a:pt x="2494" y="1015"/>
                    <a:pt x="2456" y="977"/>
                  </a:cubicBezTo>
                  <a:cubicBezTo>
                    <a:pt x="2417" y="938"/>
                    <a:pt x="2355" y="938"/>
                    <a:pt x="2316" y="977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509" y="1514"/>
                    <a:pt x="1509" y="1514"/>
                    <a:pt x="1509" y="1514"/>
                  </a:cubicBezTo>
                  <a:cubicBezTo>
                    <a:pt x="1509" y="1228"/>
                    <a:pt x="1509" y="1228"/>
                    <a:pt x="1509" y="1228"/>
                  </a:cubicBezTo>
                  <a:cubicBezTo>
                    <a:pt x="1992" y="745"/>
                    <a:pt x="1992" y="745"/>
                    <a:pt x="1992" y="745"/>
                  </a:cubicBezTo>
                  <a:cubicBezTo>
                    <a:pt x="2261" y="476"/>
                    <a:pt x="2697" y="476"/>
                    <a:pt x="2966" y="745"/>
                  </a:cubicBezTo>
                  <a:cubicBezTo>
                    <a:pt x="3235" y="1014"/>
                    <a:pt x="3235" y="1450"/>
                    <a:pt x="2966" y="1719"/>
                  </a:cubicBezTo>
                  <a:close/>
                  <a:moveTo>
                    <a:pt x="1509" y="2063"/>
                  </a:moveTo>
                  <a:cubicBezTo>
                    <a:pt x="1509" y="1784"/>
                    <a:pt x="1509" y="1784"/>
                    <a:pt x="1509" y="1784"/>
                  </a:cubicBezTo>
                  <a:cubicBezTo>
                    <a:pt x="1644" y="1649"/>
                    <a:pt x="1644" y="1649"/>
                    <a:pt x="1644" y="1649"/>
                  </a:cubicBezTo>
                  <a:cubicBezTo>
                    <a:pt x="1783" y="1788"/>
                    <a:pt x="1783" y="1788"/>
                    <a:pt x="1783" y="1788"/>
                  </a:cubicBezTo>
                  <a:lnTo>
                    <a:pt x="1509" y="2063"/>
                  </a:lnTo>
                  <a:close/>
                  <a:moveTo>
                    <a:pt x="689" y="3280"/>
                  </a:moveTo>
                  <a:cubicBezTo>
                    <a:pt x="309" y="3280"/>
                    <a:pt x="0" y="2971"/>
                    <a:pt x="0" y="2591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308"/>
                    <a:pt x="309" y="0"/>
                    <a:pt x="689" y="0"/>
                  </a:cubicBezTo>
                  <a:cubicBezTo>
                    <a:pt x="1069" y="0"/>
                    <a:pt x="1378" y="308"/>
                    <a:pt x="1378" y="689"/>
                  </a:cubicBezTo>
                  <a:cubicBezTo>
                    <a:pt x="1378" y="2591"/>
                    <a:pt x="1378" y="2591"/>
                    <a:pt x="1378" y="2591"/>
                  </a:cubicBezTo>
                  <a:cubicBezTo>
                    <a:pt x="1378" y="2971"/>
                    <a:pt x="1069" y="3280"/>
                    <a:pt x="689" y="3280"/>
                  </a:cubicBezTo>
                  <a:close/>
                  <a:moveTo>
                    <a:pt x="1243" y="716"/>
                  </a:moveTo>
                  <a:cubicBezTo>
                    <a:pt x="1243" y="416"/>
                    <a:pt x="989" y="173"/>
                    <a:pt x="689" y="173"/>
                  </a:cubicBezTo>
                  <a:cubicBezTo>
                    <a:pt x="389" y="173"/>
                    <a:pt x="130" y="416"/>
                    <a:pt x="130" y="716"/>
                  </a:cubicBezTo>
                  <a:cubicBezTo>
                    <a:pt x="130" y="1706"/>
                    <a:pt x="130" y="1706"/>
                    <a:pt x="130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2657"/>
                    <a:pt x="394" y="2657"/>
                    <a:pt x="394" y="2657"/>
                  </a:cubicBezTo>
                  <a:cubicBezTo>
                    <a:pt x="394" y="2711"/>
                    <a:pt x="438" y="2755"/>
                    <a:pt x="492" y="2755"/>
                  </a:cubicBezTo>
                  <a:cubicBezTo>
                    <a:pt x="547" y="2755"/>
                    <a:pt x="591" y="2711"/>
                    <a:pt x="591" y="2657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1243" y="1706"/>
                    <a:pt x="1243" y="1706"/>
                    <a:pt x="1243" y="1706"/>
                  </a:cubicBezTo>
                  <a:lnTo>
                    <a:pt x="1243" y="716"/>
                  </a:lnTo>
                  <a:close/>
                  <a:moveTo>
                    <a:pt x="492" y="656"/>
                  </a:moveTo>
                  <a:cubicBezTo>
                    <a:pt x="547" y="656"/>
                    <a:pt x="591" y="700"/>
                    <a:pt x="591" y="754"/>
                  </a:cubicBezTo>
                  <a:cubicBezTo>
                    <a:pt x="591" y="1706"/>
                    <a:pt x="591" y="1706"/>
                    <a:pt x="591" y="1706"/>
                  </a:cubicBezTo>
                  <a:cubicBezTo>
                    <a:pt x="394" y="1706"/>
                    <a:pt x="394" y="1706"/>
                    <a:pt x="394" y="1706"/>
                  </a:cubicBezTo>
                  <a:cubicBezTo>
                    <a:pt x="394" y="754"/>
                    <a:pt x="394" y="754"/>
                    <a:pt x="394" y="754"/>
                  </a:cubicBezTo>
                  <a:cubicBezTo>
                    <a:pt x="394" y="700"/>
                    <a:pt x="438" y="656"/>
                    <a:pt x="492" y="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30" name="KSO_Shape">
              <a:extLst>
                <a:ext uri="{FF2B5EF4-FFF2-40B4-BE49-F238E27FC236}">
                  <a16:creationId xmlns:a16="http://schemas.microsoft.com/office/drawing/2014/main" xmlns="" id="{42E88E71-FC40-49B6-AAF0-CB4EE0C52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025" y="4343813"/>
              <a:ext cx="442349" cy="461900"/>
            </a:xfrm>
            <a:custGeom>
              <a:avLst/>
              <a:gdLst>
                <a:gd name="T0" fmla="*/ 1162982 w 3584"/>
                <a:gd name="T1" fmla="*/ 601256 h 3740"/>
                <a:gd name="T2" fmla="*/ 1162982 w 3584"/>
                <a:gd name="T3" fmla="*/ 187261 h 3740"/>
                <a:gd name="T4" fmla="*/ 1181274 w 3584"/>
                <a:gd name="T5" fmla="*/ 187261 h 3740"/>
                <a:gd name="T6" fmla="*/ 1275140 w 3584"/>
                <a:gd name="T7" fmla="*/ 93871 h 3740"/>
                <a:gd name="T8" fmla="*/ 1181274 w 3584"/>
                <a:gd name="T9" fmla="*/ 0 h 3740"/>
                <a:gd name="T10" fmla="*/ 706165 w 3584"/>
                <a:gd name="T11" fmla="*/ 0 h 3740"/>
                <a:gd name="T12" fmla="*/ 612780 w 3584"/>
                <a:gd name="T13" fmla="*/ 93871 h 3740"/>
                <a:gd name="T14" fmla="*/ 706165 w 3584"/>
                <a:gd name="T15" fmla="*/ 187261 h 3740"/>
                <a:gd name="T16" fmla="*/ 750451 w 3584"/>
                <a:gd name="T17" fmla="*/ 187261 h 3740"/>
                <a:gd name="T18" fmla="*/ 750451 w 3584"/>
                <a:gd name="T19" fmla="*/ 601256 h 3740"/>
                <a:gd name="T20" fmla="*/ 600264 w 3584"/>
                <a:gd name="T21" fmla="*/ 829916 h 3740"/>
                <a:gd name="T22" fmla="*/ 600264 w 3584"/>
                <a:gd name="T23" fmla="*/ 1575588 h 3740"/>
                <a:gd name="T24" fmla="*/ 513618 w 3584"/>
                <a:gd name="T25" fmla="*/ 1800397 h 3740"/>
                <a:gd name="T26" fmla="*/ 1537966 w 3584"/>
                <a:gd name="T27" fmla="*/ 1800397 h 3740"/>
                <a:gd name="T28" fmla="*/ 1725218 w 3584"/>
                <a:gd name="T29" fmla="*/ 1612655 h 3740"/>
                <a:gd name="T30" fmla="*/ 1162982 w 3584"/>
                <a:gd name="T31" fmla="*/ 601256 h 3740"/>
                <a:gd name="T32" fmla="*/ 1535560 w 3584"/>
                <a:gd name="T33" fmla="*/ 1599176 h 3740"/>
                <a:gd name="T34" fmla="*/ 1459504 w 3584"/>
                <a:gd name="T35" fmla="*/ 1576069 h 3740"/>
                <a:gd name="T36" fmla="*/ 1136507 w 3584"/>
                <a:gd name="T37" fmla="*/ 975295 h 3740"/>
                <a:gd name="T38" fmla="*/ 642624 w 3584"/>
                <a:gd name="T39" fmla="*/ 975295 h 3740"/>
                <a:gd name="T40" fmla="*/ 825062 w 3584"/>
                <a:gd name="T41" fmla="*/ 637841 h 3740"/>
                <a:gd name="T42" fmla="*/ 825062 w 3584"/>
                <a:gd name="T43" fmla="*/ 187261 h 3740"/>
                <a:gd name="T44" fmla="*/ 1087889 w 3584"/>
                <a:gd name="T45" fmla="*/ 187261 h 3740"/>
                <a:gd name="T46" fmla="*/ 1087889 w 3584"/>
                <a:gd name="T47" fmla="*/ 637841 h 3740"/>
                <a:gd name="T48" fmla="*/ 1270808 w 3584"/>
                <a:gd name="T49" fmla="*/ 975295 h 3740"/>
                <a:gd name="T50" fmla="*/ 1264550 w 3584"/>
                <a:gd name="T51" fmla="*/ 975295 h 3740"/>
                <a:gd name="T52" fmla="*/ 1558665 w 3584"/>
                <a:gd name="T53" fmla="*/ 1522635 h 3740"/>
                <a:gd name="T54" fmla="*/ 1535560 w 3584"/>
                <a:gd name="T55" fmla="*/ 1599176 h 3740"/>
                <a:gd name="T56" fmla="*/ 525171 w 3584"/>
                <a:gd name="T57" fmla="*/ 487648 h 3740"/>
                <a:gd name="T58" fmla="*/ 506398 w 3584"/>
                <a:gd name="T59" fmla="*/ 487648 h 3740"/>
                <a:gd name="T60" fmla="*/ 600264 w 3584"/>
                <a:gd name="T61" fmla="*/ 393777 h 3740"/>
                <a:gd name="T62" fmla="*/ 506398 w 3584"/>
                <a:gd name="T63" fmla="*/ 299906 h 3740"/>
                <a:gd name="T64" fmla="*/ 93866 w 3584"/>
                <a:gd name="T65" fmla="*/ 299906 h 3740"/>
                <a:gd name="T66" fmla="*/ 0 w 3584"/>
                <a:gd name="T67" fmla="*/ 393777 h 3740"/>
                <a:gd name="T68" fmla="*/ 93866 w 3584"/>
                <a:gd name="T69" fmla="*/ 487648 h 3740"/>
                <a:gd name="T70" fmla="*/ 75093 w 3584"/>
                <a:gd name="T71" fmla="*/ 487648 h 3740"/>
                <a:gd name="T72" fmla="*/ 75093 w 3584"/>
                <a:gd name="T73" fmla="*/ 1575588 h 3740"/>
                <a:gd name="T74" fmla="*/ 300373 w 3584"/>
                <a:gd name="T75" fmla="*/ 1800397 h 3740"/>
                <a:gd name="T76" fmla="*/ 525171 w 3584"/>
                <a:gd name="T77" fmla="*/ 1575588 h 3740"/>
                <a:gd name="T78" fmla="*/ 525171 w 3584"/>
                <a:gd name="T79" fmla="*/ 487648 h 3740"/>
                <a:gd name="T80" fmla="*/ 449596 w 3584"/>
                <a:gd name="T81" fmla="*/ 899236 h 3740"/>
                <a:gd name="T82" fmla="*/ 300373 w 3584"/>
                <a:gd name="T83" fmla="*/ 899236 h 3740"/>
                <a:gd name="T84" fmla="*/ 300373 w 3584"/>
                <a:gd name="T85" fmla="*/ 1481717 h 3740"/>
                <a:gd name="T86" fmla="*/ 244053 w 3584"/>
                <a:gd name="T87" fmla="*/ 1538040 h 3740"/>
                <a:gd name="T88" fmla="*/ 187733 w 3584"/>
                <a:gd name="T89" fmla="*/ 1481717 h 3740"/>
                <a:gd name="T90" fmla="*/ 187733 w 3584"/>
                <a:gd name="T91" fmla="*/ 899236 h 3740"/>
                <a:gd name="T92" fmla="*/ 148261 w 3584"/>
                <a:gd name="T93" fmla="*/ 899236 h 3740"/>
                <a:gd name="T94" fmla="*/ 148261 w 3584"/>
                <a:gd name="T95" fmla="*/ 487648 h 3740"/>
                <a:gd name="T96" fmla="*/ 449596 w 3584"/>
                <a:gd name="T97" fmla="*/ 487648 h 3740"/>
                <a:gd name="T98" fmla="*/ 449596 w 3584"/>
                <a:gd name="T99" fmla="*/ 899236 h 37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584" h="3740">
                  <a:moveTo>
                    <a:pt x="2416" y="1249"/>
                  </a:moveTo>
                  <a:cubicBezTo>
                    <a:pt x="2416" y="389"/>
                    <a:pt x="2416" y="389"/>
                    <a:pt x="2416" y="389"/>
                  </a:cubicBezTo>
                  <a:cubicBezTo>
                    <a:pt x="2454" y="389"/>
                    <a:pt x="2454" y="389"/>
                    <a:pt x="2454" y="389"/>
                  </a:cubicBezTo>
                  <a:cubicBezTo>
                    <a:pt x="2562" y="389"/>
                    <a:pt x="2649" y="302"/>
                    <a:pt x="2649" y="195"/>
                  </a:cubicBezTo>
                  <a:cubicBezTo>
                    <a:pt x="2649" y="87"/>
                    <a:pt x="2562" y="0"/>
                    <a:pt x="2454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60" y="0"/>
                    <a:pt x="1273" y="87"/>
                    <a:pt x="1273" y="195"/>
                  </a:cubicBezTo>
                  <a:cubicBezTo>
                    <a:pt x="1273" y="302"/>
                    <a:pt x="1360" y="389"/>
                    <a:pt x="1467" y="389"/>
                  </a:cubicBezTo>
                  <a:cubicBezTo>
                    <a:pt x="1559" y="389"/>
                    <a:pt x="1559" y="389"/>
                    <a:pt x="1559" y="389"/>
                  </a:cubicBezTo>
                  <a:cubicBezTo>
                    <a:pt x="1559" y="1249"/>
                    <a:pt x="1559" y="1249"/>
                    <a:pt x="1559" y="1249"/>
                  </a:cubicBezTo>
                  <a:cubicBezTo>
                    <a:pt x="1446" y="1412"/>
                    <a:pt x="1343" y="1571"/>
                    <a:pt x="1247" y="1724"/>
                  </a:cubicBezTo>
                  <a:cubicBezTo>
                    <a:pt x="1247" y="3273"/>
                    <a:pt x="1247" y="3273"/>
                    <a:pt x="1247" y="3273"/>
                  </a:cubicBezTo>
                  <a:cubicBezTo>
                    <a:pt x="1247" y="3453"/>
                    <a:pt x="1179" y="3616"/>
                    <a:pt x="1067" y="3740"/>
                  </a:cubicBezTo>
                  <a:cubicBezTo>
                    <a:pt x="3195" y="3740"/>
                    <a:pt x="3195" y="3740"/>
                    <a:pt x="3195" y="3740"/>
                  </a:cubicBezTo>
                  <a:cubicBezTo>
                    <a:pt x="3410" y="3740"/>
                    <a:pt x="3584" y="3566"/>
                    <a:pt x="3584" y="3350"/>
                  </a:cubicBezTo>
                  <a:cubicBezTo>
                    <a:pt x="3584" y="3350"/>
                    <a:pt x="3200" y="2384"/>
                    <a:pt x="2416" y="1249"/>
                  </a:cubicBezTo>
                  <a:close/>
                  <a:moveTo>
                    <a:pt x="3190" y="3322"/>
                  </a:moveTo>
                  <a:cubicBezTo>
                    <a:pt x="3133" y="3353"/>
                    <a:pt x="3063" y="3331"/>
                    <a:pt x="3032" y="3274"/>
                  </a:cubicBezTo>
                  <a:cubicBezTo>
                    <a:pt x="2361" y="2026"/>
                    <a:pt x="2361" y="2026"/>
                    <a:pt x="2361" y="2026"/>
                  </a:cubicBezTo>
                  <a:cubicBezTo>
                    <a:pt x="1335" y="2026"/>
                    <a:pt x="1335" y="2026"/>
                    <a:pt x="1335" y="2026"/>
                  </a:cubicBezTo>
                  <a:cubicBezTo>
                    <a:pt x="1714" y="1325"/>
                    <a:pt x="1714" y="1325"/>
                    <a:pt x="1714" y="1325"/>
                  </a:cubicBezTo>
                  <a:cubicBezTo>
                    <a:pt x="1714" y="389"/>
                    <a:pt x="1714" y="389"/>
                    <a:pt x="1714" y="389"/>
                  </a:cubicBezTo>
                  <a:cubicBezTo>
                    <a:pt x="2260" y="389"/>
                    <a:pt x="2260" y="389"/>
                    <a:pt x="2260" y="389"/>
                  </a:cubicBezTo>
                  <a:cubicBezTo>
                    <a:pt x="2260" y="1325"/>
                    <a:pt x="2260" y="1325"/>
                    <a:pt x="2260" y="1325"/>
                  </a:cubicBezTo>
                  <a:cubicBezTo>
                    <a:pt x="2640" y="2026"/>
                    <a:pt x="2640" y="2026"/>
                    <a:pt x="2640" y="2026"/>
                  </a:cubicBezTo>
                  <a:cubicBezTo>
                    <a:pt x="2627" y="2026"/>
                    <a:pt x="2627" y="2026"/>
                    <a:pt x="2627" y="2026"/>
                  </a:cubicBezTo>
                  <a:cubicBezTo>
                    <a:pt x="3238" y="3163"/>
                    <a:pt x="3238" y="3163"/>
                    <a:pt x="3238" y="3163"/>
                  </a:cubicBezTo>
                  <a:cubicBezTo>
                    <a:pt x="3269" y="3220"/>
                    <a:pt x="3247" y="3291"/>
                    <a:pt x="3190" y="3322"/>
                  </a:cubicBezTo>
                  <a:close/>
                  <a:moveTo>
                    <a:pt x="1091" y="1013"/>
                  </a:moveTo>
                  <a:cubicBezTo>
                    <a:pt x="1052" y="1013"/>
                    <a:pt x="1052" y="1013"/>
                    <a:pt x="1052" y="1013"/>
                  </a:cubicBezTo>
                  <a:cubicBezTo>
                    <a:pt x="1160" y="1013"/>
                    <a:pt x="1247" y="925"/>
                    <a:pt x="1247" y="818"/>
                  </a:cubicBezTo>
                  <a:cubicBezTo>
                    <a:pt x="1247" y="710"/>
                    <a:pt x="1160" y="623"/>
                    <a:pt x="1052" y="623"/>
                  </a:cubicBezTo>
                  <a:cubicBezTo>
                    <a:pt x="195" y="623"/>
                    <a:pt x="195" y="623"/>
                    <a:pt x="195" y="623"/>
                  </a:cubicBezTo>
                  <a:cubicBezTo>
                    <a:pt x="87" y="623"/>
                    <a:pt x="0" y="710"/>
                    <a:pt x="0" y="818"/>
                  </a:cubicBezTo>
                  <a:cubicBezTo>
                    <a:pt x="0" y="925"/>
                    <a:pt x="87" y="1013"/>
                    <a:pt x="195" y="1013"/>
                  </a:cubicBezTo>
                  <a:cubicBezTo>
                    <a:pt x="156" y="1013"/>
                    <a:pt x="156" y="1013"/>
                    <a:pt x="156" y="1013"/>
                  </a:cubicBezTo>
                  <a:cubicBezTo>
                    <a:pt x="156" y="3273"/>
                    <a:pt x="156" y="3273"/>
                    <a:pt x="156" y="3273"/>
                  </a:cubicBezTo>
                  <a:cubicBezTo>
                    <a:pt x="156" y="3531"/>
                    <a:pt x="365" y="3740"/>
                    <a:pt x="624" y="3740"/>
                  </a:cubicBezTo>
                  <a:cubicBezTo>
                    <a:pt x="882" y="3740"/>
                    <a:pt x="1091" y="3531"/>
                    <a:pt x="1091" y="3273"/>
                  </a:cubicBezTo>
                  <a:lnTo>
                    <a:pt x="1091" y="1013"/>
                  </a:lnTo>
                  <a:close/>
                  <a:moveTo>
                    <a:pt x="934" y="1868"/>
                  </a:moveTo>
                  <a:cubicBezTo>
                    <a:pt x="624" y="1868"/>
                    <a:pt x="624" y="1868"/>
                    <a:pt x="624" y="1868"/>
                  </a:cubicBezTo>
                  <a:cubicBezTo>
                    <a:pt x="624" y="3078"/>
                    <a:pt x="624" y="3078"/>
                    <a:pt x="624" y="3078"/>
                  </a:cubicBezTo>
                  <a:cubicBezTo>
                    <a:pt x="624" y="3142"/>
                    <a:pt x="571" y="3195"/>
                    <a:pt x="507" y="3195"/>
                  </a:cubicBezTo>
                  <a:cubicBezTo>
                    <a:pt x="442" y="3195"/>
                    <a:pt x="390" y="3142"/>
                    <a:pt x="390" y="3078"/>
                  </a:cubicBezTo>
                  <a:cubicBezTo>
                    <a:pt x="390" y="1868"/>
                    <a:pt x="390" y="1868"/>
                    <a:pt x="390" y="1868"/>
                  </a:cubicBezTo>
                  <a:cubicBezTo>
                    <a:pt x="308" y="1868"/>
                    <a:pt x="308" y="1868"/>
                    <a:pt x="308" y="1868"/>
                  </a:cubicBezTo>
                  <a:cubicBezTo>
                    <a:pt x="308" y="1013"/>
                    <a:pt x="308" y="1013"/>
                    <a:pt x="308" y="1013"/>
                  </a:cubicBezTo>
                  <a:cubicBezTo>
                    <a:pt x="934" y="1013"/>
                    <a:pt x="934" y="1013"/>
                    <a:pt x="934" y="1013"/>
                  </a:cubicBezTo>
                  <a:lnTo>
                    <a:pt x="934" y="18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31" name="išľíďè">
              <a:extLst>
                <a:ext uri="{FF2B5EF4-FFF2-40B4-BE49-F238E27FC236}">
                  <a16:creationId xmlns:a16="http://schemas.microsoft.com/office/drawing/2014/main" xmlns="" id="{8E7C0D5A-D4EC-444D-BCDB-80AFBD4F70DD}"/>
                </a:ext>
              </a:extLst>
            </p:cNvPr>
            <p:cNvSpPr/>
            <p:nvPr/>
          </p:nvSpPr>
          <p:spPr bwMode="auto">
            <a:xfrm>
              <a:off x="925038" y="2186936"/>
              <a:ext cx="1922307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iSlíďè">
              <a:extLst>
                <a:ext uri="{FF2B5EF4-FFF2-40B4-BE49-F238E27FC236}">
                  <a16:creationId xmlns:a16="http://schemas.microsoft.com/office/drawing/2014/main" xmlns="" id="{983680F9-9CBC-4534-802C-EFB3D8E7166C}"/>
                </a:ext>
              </a:extLst>
            </p:cNvPr>
            <p:cNvSpPr txBox="1"/>
            <p:nvPr/>
          </p:nvSpPr>
          <p:spPr bwMode="auto">
            <a:xfrm>
              <a:off x="840713" y="2961574"/>
              <a:ext cx="1927575" cy="308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Autofit/>
            </a:bodyPr>
            <a:lstStyle/>
            <a:p>
              <a:pPr marL="0" marR="0" lvl="0" indent="0" algn="r" defTabSz="913765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1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Ouput</a:t>
              </a:r>
              <a:endPara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33" name="išľíďè">
              <a:extLst>
                <a:ext uri="{FF2B5EF4-FFF2-40B4-BE49-F238E27FC236}">
                  <a16:creationId xmlns:a16="http://schemas.microsoft.com/office/drawing/2014/main" xmlns="" id="{E6F2643A-41BC-4B7D-A7D0-689272735953}"/>
                </a:ext>
              </a:extLst>
            </p:cNvPr>
            <p:cNvSpPr/>
            <p:nvPr/>
          </p:nvSpPr>
          <p:spPr bwMode="auto">
            <a:xfrm>
              <a:off x="3793920" y="3793940"/>
              <a:ext cx="2015562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Dự đoán nhãn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34" name="išľíďè">
              <a:extLst>
                <a:ext uri="{FF2B5EF4-FFF2-40B4-BE49-F238E27FC236}">
                  <a16:creationId xmlns:a16="http://schemas.microsoft.com/office/drawing/2014/main" xmlns="" id="{D27425B9-03CE-4D9F-ABB1-1603E7215FB6}"/>
                </a:ext>
              </a:extLst>
            </p:cNvPr>
            <p:cNvSpPr/>
            <p:nvPr/>
          </p:nvSpPr>
          <p:spPr bwMode="auto">
            <a:xfrm>
              <a:off x="5944641" y="2811784"/>
              <a:ext cx="2269566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 noProof="0" smtClean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Rút trích đặc trưng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  <p:sp>
          <p:nvSpPr>
            <p:cNvPr id="135" name="išľíďè">
              <a:extLst>
                <a:ext uri="{FF2B5EF4-FFF2-40B4-BE49-F238E27FC236}">
                  <a16:creationId xmlns:a16="http://schemas.microsoft.com/office/drawing/2014/main" xmlns="" id="{8A023384-2B86-4CE2-9FB2-8496F10DAD94}"/>
                </a:ext>
              </a:extLst>
            </p:cNvPr>
            <p:cNvSpPr/>
            <p:nvPr/>
          </p:nvSpPr>
          <p:spPr bwMode="auto">
            <a:xfrm>
              <a:off x="8588069" y="3889719"/>
              <a:ext cx="1922307" cy="48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 defTabSz="913765" eaLnBrk="1" fontAlgn="auto" hangingPunct="1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en-US" altLang="zh-CN" sz="120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3 Contour có diện tích lớn nhất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endParaRPr>
            </a:p>
          </p:txBody>
        </p:sp>
      </p:grpSp>
      <p:sp>
        <p:nvSpPr>
          <p:cNvPr id="43" name="išľíďè">
            <a:extLst>
              <a:ext uri="{FF2B5EF4-FFF2-40B4-BE49-F238E27FC236}">
                <a16:creationId xmlns:a16="http://schemas.microsoft.com/office/drawing/2014/main" xmlns="" id="{E6F2643A-41BC-4B7D-A7D0-689272735953}"/>
              </a:ext>
            </a:extLst>
          </p:cNvPr>
          <p:cNvSpPr/>
          <p:nvPr/>
        </p:nvSpPr>
        <p:spPr bwMode="auto">
          <a:xfrm>
            <a:off x="3737377" y="4435974"/>
            <a:ext cx="1600397" cy="43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algn="ctr" defTabSz="913765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1200" noProof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Kết quả phép toán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742614" y="4909490"/>
            <a:ext cx="5316798" cy="1972665"/>
            <a:chOff x="2792627" y="0"/>
            <a:chExt cx="5316798" cy="1972665"/>
          </a:xfrm>
        </p:grpSpPr>
        <p:sp>
          <p:nvSpPr>
            <p:cNvPr id="45" name="文本框 15">
              <a:extLst>
                <a:ext uri="{FF2B5EF4-FFF2-40B4-BE49-F238E27FC236}">
                  <a16:creationId xmlns:a16="http://schemas.microsoft.com/office/drawing/2014/main" xmlns="" id="{88639230-C730-4694-8E5C-0FE0921C0166}"/>
                </a:ext>
              </a:extLst>
            </p:cNvPr>
            <p:cNvSpPr txBox="1"/>
            <p:nvPr/>
          </p:nvSpPr>
          <p:spPr>
            <a:xfrm>
              <a:off x="2792627" y="0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02</a:t>
              </a:r>
            </a:p>
          </p:txBody>
        </p:sp>
        <p:sp>
          <p:nvSpPr>
            <p:cNvPr id="46" name="文本框 17">
              <a:extLst>
                <a:ext uri="{FF2B5EF4-FFF2-40B4-BE49-F238E27FC236}">
                  <a16:creationId xmlns:a16="http://schemas.microsoft.com/office/drawing/2014/main" xmlns="" id="{1715F403-B48B-45B4-97D1-A5C2EDDCCBCA}"/>
                </a:ext>
              </a:extLst>
            </p:cNvPr>
            <p:cNvSpPr txBox="1"/>
            <p:nvPr/>
          </p:nvSpPr>
          <p:spPr>
            <a:xfrm>
              <a:off x="2876814" y="1342171"/>
              <a:ext cx="3892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H</a:t>
              </a:r>
              <a:r>
                <a:rPr lang="vi-VN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ư</a:t>
              </a: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ớng giải quyết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47" name="圆角矩形 13">
              <a:extLst>
                <a:ext uri="{FF2B5EF4-FFF2-40B4-BE49-F238E27FC236}">
                  <a16:creationId xmlns:a16="http://schemas.microsoft.com/office/drawing/2014/main" xmlns="" id="{3AA66F1C-F0F1-44B7-A2AE-5B8D5FBB3C76}"/>
                </a:ext>
              </a:extLst>
            </p:cNvPr>
            <p:cNvSpPr/>
            <p:nvPr/>
          </p:nvSpPr>
          <p:spPr>
            <a:xfrm flipV="1">
              <a:off x="2988317" y="1926946"/>
              <a:ext cx="5121108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5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98EF236A-F842-4E2D-B0FB-0D0CAF801D91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2D893D0-2FB8-4001-B1CA-3E58FFC1BD8F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7ED1C5B6-2324-42FE-8B7A-C7B32E72AD81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83096" y="264269"/>
            <a:ext cx="356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Đánh giá mô hình 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2" name="Rectangle 75">
            <a:extLst>
              <a:ext uri="{FF2B5EF4-FFF2-40B4-BE49-F238E27FC236}">
                <a16:creationId xmlns:a16="http://schemas.microsoft.com/office/drawing/2014/main" xmlns="" id="{89DC9892-FF19-441F-BB87-33D330EC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4" y="1757151"/>
            <a:ext cx="82929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5651" y="1128409"/>
            <a:ext cx="54669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mtClean="0">
                <a:latin typeface="Arial" panose="020B0604020202020204" pitchFamily="34" charset="0"/>
                <a:cs typeface="Arial" panose="020B0604020202020204" pitchFamily="34" charset="0"/>
              </a:rPr>
              <a:t>Model1 (Mô hình cho tập số 0 - 9)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Độ chính xác: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 trận confusion: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r="13209"/>
          <a:stretch/>
        </p:blipFill>
        <p:spPr>
          <a:xfrm>
            <a:off x="3094579" y="2223920"/>
            <a:ext cx="4267659" cy="4158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3" r="12603"/>
          <a:stretch/>
        </p:blipFill>
        <p:spPr>
          <a:xfrm>
            <a:off x="7655399" y="2223921"/>
            <a:ext cx="4280440" cy="4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98EF236A-F842-4E2D-B0FB-0D0CAF801D91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2D893D0-2FB8-4001-B1CA-3E58FFC1BD8F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7ED1C5B6-2324-42FE-8B7A-C7B32E72AD81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83095" y="264269"/>
            <a:ext cx="3463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Đánh giá mô hình 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2" name="Rectangle 75">
            <a:extLst>
              <a:ext uri="{FF2B5EF4-FFF2-40B4-BE49-F238E27FC236}">
                <a16:creationId xmlns:a16="http://schemas.microsoft.com/office/drawing/2014/main" xmlns="" id="{89DC9892-FF19-441F-BB87-33D330EC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4" y="1757151"/>
            <a:ext cx="82929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5651" y="1128409"/>
            <a:ext cx="52626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mtClean="0">
                <a:latin typeface="Arial" panose="020B0604020202020204" pitchFamily="34" charset="0"/>
                <a:cs typeface="Arial" panose="020B0604020202020204" pitchFamily="34" charset="0"/>
              </a:rPr>
              <a:t>Model2 (Mô hình cho tập dấu +, -)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Độ chính xác: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 trận confusion:</a:t>
            </a:r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59" y="21264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98EF236A-F842-4E2D-B0FB-0D0CAF801D91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2D893D0-2FB8-4001-B1CA-3E58FFC1BD8F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7ED1C5B6-2324-42FE-8B7A-C7B32E72AD81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83096" y="264269"/>
            <a:ext cx="482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Đánh giá mô hình thực tế 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2" name="Rectangle 75">
            <a:extLst>
              <a:ext uri="{FF2B5EF4-FFF2-40B4-BE49-F238E27FC236}">
                <a16:creationId xmlns:a16="http://schemas.microsoft.com/office/drawing/2014/main" xmlns="" id="{89DC9892-FF19-441F-BB87-33D330EC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4" y="1757151"/>
            <a:ext cx="82929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5123" y="877956"/>
            <a:ext cx="565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Sử dụng 12 ảnh được chụp từ camera trên điện thoại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47673" y="844429"/>
            <a:ext cx="268959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u="sng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</a:t>
            </a:r>
            <a:r>
              <a:rPr lang="en-US" i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endParaRPr lang="en-US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ảnh dự đoán đúng trên 12 ảnh.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 chính xác: 66.66 %.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4 ảnh dự đoán sai: 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- 3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 phát hiện sai contours</a:t>
            </a:r>
            <a:endParaRPr lang="en-US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 nhận diện sai số.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65153" y="4126300"/>
            <a:ext cx="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515321" y="4077806"/>
            <a:ext cx="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3167" y="5489722"/>
            <a:ext cx="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28361" y="5473785"/>
            <a:ext cx="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62184" y="1458107"/>
            <a:ext cx="39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03879" y="1395166"/>
            <a:ext cx="9002176" cy="5301355"/>
            <a:chOff x="2903879" y="1395166"/>
            <a:chExt cx="9002176" cy="5301355"/>
          </a:xfrm>
        </p:grpSpPr>
        <p:grpSp>
          <p:nvGrpSpPr>
            <p:cNvPr id="11" name="Group 10"/>
            <p:cNvGrpSpPr/>
            <p:nvPr/>
          </p:nvGrpSpPr>
          <p:grpSpPr>
            <a:xfrm>
              <a:off x="2903879" y="1395166"/>
              <a:ext cx="9002176" cy="5301355"/>
              <a:chOff x="0" y="0"/>
              <a:chExt cx="5935980" cy="429165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2" r="4546"/>
              <a:stretch/>
            </p:blipFill>
            <p:spPr bwMode="auto">
              <a:xfrm>
                <a:off x="7620" y="0"/>
                <a:ext cx="1920240" cy="93027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" y="1082040"/>
                <a:ext cx="1920240" cy="93027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" y="2171700"/>
                <a:ext cx="1935480" cy="9906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2" r="2661"/>
              <a:stretch/>
            </p:blipFill>
            <p:spPr bwMode="auto">
              <a:xfrm>
                <a:off x="2065020" y="0"/>
                <a:ext cx="1935480" cy="93027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7" r="2930"/>
              <a:stretch/>
            </p:blipFill>
            <p:spPr bwMode="auto">
              <a:xfrm>
                <a:off x="2080260" y="1089660"/>
                <a:ext cx="1927860" cy="92964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7880" y="2171700"/>
                <a:ext cx="1934210" cy="9906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9" r="2971"/>
              <a:stretch/>
            </p:blipFill>
            <p:spPr bwMode="auto">
              <a:xfrm>
                <a:off x="4152900" y="7620"/>
                <a:ext cx="1767840" cy="92265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8" r="2767" b="12462"/>
              <a:stretch/>
            </p:blipFill>
            <p:spPr bwMode="auto">
              <a:xfrm>
                <a:off x="4160520" y="1089660"/>
                <a:ext cx="1775460" cy="9144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r="2767"/>
              <a:stretch/>
            </p:blipFill>
            <p:spPr bwMode="auto">
              <a:xfrm>
                <a:off x="4152900" y="2156460"/>
                <a:ext cx="1783080" cy="102650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314700"/>
                <a:ext cx="1943100" cy="96012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7880" y="3307080"/>
                <a:ext cx="1935480" cy="96774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4" r="2764"/>
              <a:stretch/>
            </p:blipFill>
            <p:spPr bwMode="auto">
              <a:xfrm>
                <a:off x="4152900" y="3307080"/>
                <a:ext cx="1783080" cy="9845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49055" y="4079983"/>
              <a:ext cx="2954501" cy="122148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639502" y="1347475"/>
            <a:ext cx="34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539254" y="3981473"/>
            <a:ext cx="34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6227" y="5397389"/>
            <a:ext cx="34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88360" y="5383792"/>
            <a:ext cx="401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98EF236A-F842-4E2D-B0FB-0D0CAF801D91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D2D893D0-2FB8-4001-B1CA-3E58FFC1BD8F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7ED1C5B6-2324-42FE-8B7A-C7B32E72AD81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15146" y="147063"/>
            <a:ext cx="354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Kết quả đạt được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72" name="Rectangle 75">
            <a:extLst>
              <a:ext uri="{FF2B5EF4-FFF2-40B4-BE49-F238E27FC236}">
                <a16:creationId xmlns:a16="http://schemas.microsoft.com/office/drawing/2014/main" xmlns="" id="{89DC9892-FF19-441F-BB87-33D330EC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614" y="1757151"/>
            <a:ext cx="82929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967844" y="4866442"/>
            <a:ext cx="5121108" cy="1566545"/>
            <a:chOff x="2941183" y="43526"/>
            <a:chExt cx="5121108" cy="1566545"/>
          </a:xfrm>
        </p:grpSpPr>
        <p:sp>
          <p:nvSpPr>
            <p:cNvPr id="25" name="文本框 15">
              <a:extLst>
                <a:ext uri="{FF2B5EF4-FFF2-40B4-BE49-F238E27FC236}">
                  <a16:creationId xmlns:a16="http://schemas.microsoft.com/office/drawing/2014/main" xmlns="" id="{88639230-C730-4694-8E5C-0FE0921C0166}"/>
                </a:ext>
              </a:extLst>
            </p:cNvPr>
            <p:cNvSpPr txBox="1"/>
            <p:nvPr/>
          </p:nvSpPr>
          <p:spPr>
            <a:xfrm>
              <a:off x="2941183" y="43526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smtClean="0">
                  <a:solidFill>
                    <a:schemeClr val="accent4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Kết luận</a:t>
              </a:r>
              <a:endParaRPr lang="en-US" altLang="zh-CN" sz="9600" dirty="0">
                <a:solidFill>
                  <a:schemeClr val="accent4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27" name="圆角矩形 13">
              <a:extLst>
                <a:ext uri="{FF2B5EF4-FFF2-40B4-BE49-F238E27FC236}">
                  <a16:creationId xmlns:a16="http://schemas.microsoft.com/office/drawing/2014/main" xmlns="" id="{3AA66F1C-F0F1-44B7-A2AE-5B8D5FBB3C76}"/>
                </a:ext>
              </a:extLst>
            </p:cNvPr>
            <p:cNvSpPr/>
            <p:nvPr/>
          </p:nvSpPr>
          <p:spPr>
            <a:xfrm flipV="1">
              <a:off x="2941183" y="1473547"/>
              <a:ext cx="5121108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7848" y="721232"/>
            <a:ext cx="832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Xây dựng được ứng dụng tính toán đơn giản từ đầu vào là 1 bức ảnh.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Chương trình có giao diện đơn giản.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28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115146" y="1382297"/>
            <a:ext cx="184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Hạn chế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7848" y="1886719"/>
            <a:ext cx="8323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Khả năng phát hiện đối tượng và nhận dạng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Giới hạn số lượng toán hạng và toán tử (số và dấu)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Độ phức tạp của phép toán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31" name="文本框 17">
            <a:extLst>
              <a:ext uri="{FF2B5EF4-FFF2-40B4-BE49-F238E27FC236}">
                <a16:creationId xmlns:a16="http://schemas.microsoft.com/office/drawing/2014/main" xmlns="" id="{5A3AD259-A1C4-4A96-8F48-EA063C184990}"/>
              </a:ext>
            </a:extLst>
          </p:cNvPr>
          <p:cNvSpPr txBox="1"/>
          <p:nvPr/>
        </p:nvSpPr>
        <p:spPr>
          <a:xfrm>
            <a:off x="2047195" y="2855844"/>
            <a:ext cx="3354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Hướng phát triển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37848" y="3551267"/>
            <a:ext cx="8697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khả năng phát hiện và nhận diện đối tượng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số lượng toán hạng, toán tử, cho phép toán hạng là số âm, thập phân…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Tăng độ phức tạp của phép toán: Lấy căn, bình phương…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808EFFE6-24F3-422D-BAEF-879F975C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2" y="1447799"/>
            <a:ext cx="2085975" cy="2391918"/>
          </a:xfrm>
          <a:prstGeom prst="rect">
            <a:avLst/>
          </a:prstGeom>
        </p:spPr>
      </p:pic>
      <p:sp>
        <p:nvSpPr>
          <p:cNvPr id="28" name="文本框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C4575056-F84E-4A45-8200-A3C96F6288AE}"/>
              </a:ext>
            </a:extLst>
          </p:cNvPr>
          <p:cNvSpPr txBox="1"/>
          <p:nvPr/>
        </p:nvSpPr>
        <p:spPr>
          <a:xfrm>
            <a:off x="2640750" y="3962792"/>
            <a:ext cx="69105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914400"/>
            <a:r>
              <a:rPr lang="zh-CN" altLang="en-US" sz="4800" spc="-1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Thank you for watching</a:t>
            </a:r>
          </a:p>
        </p:txBody>
      </p:sp>
      <p:sp>
        <p:nvSpPr>
          <p:cNvPr id="29" name="椭圆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232B88C8-B4F8-4684-9BA3-CA98BBF6C531}"/>
              </a:ext>
            </a:extLst>
          </p:cNvPr>
          <p:cNvSpPr/>
          <p:nvPr/>
        </p:nvSpPr>
        <p:spPr>
          <a:xfrm>
            <a:off x="6070795" y="4793789"/>
            <a:ext cx="163773" cy="163773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8F346459-E2CC-4C09-A0A5-EF05A6A742F2}"/>
              </a:ext>
            </a:extLst>
          </p:cNvPr>
          <p:cNvSpPr/>
          <p:nvPr/>
        </p:nvSpPr>
        <p:spPr>
          <a:xfrm>
            <a:off x="6334655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7F054519-C7F0-4EF3-B6DE-D807C6CB753B}"/>
              </a:ext>
            </a:extLst>
          </p:cNvPr>
          <p:cNvSpPr/>
          <p:nvPr/>
        </p:nvSpPr>
        <p:spPr>
          <a:xfrm flipH="1">
            <a:off x="2804143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xmlns="" id="{0DD8D3AD-C642-467E-96EF-2ADE3A0ECB45}"/>
              </a:ext>
            </a:extLst>
          </p:cNvPr>
          <p:cNvSpPr txBox="1"/>
          <p:nvPr/>
        </p:nvSpPr>
        <p:spPr>
          <a:xfrm>
            <a:off x="2939748" y="4977994"/>
            <a:ext cx="6112523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Have a nice day for you and my Team ^^</a:t>
            </a:r>
            <a:endParaRPr lang="en-US" altLang="zh-CN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9" name="TextBox 28">
            <a:hlinkClick r:id="rId3"/>
            <a:extLst>
              <a:ext uri="{FF2B5EF4-FFF2-40B4-BE49-F238E27FC236}">
                <a16:creationId xmlns:a16="http://schemas.microsoft.com/office/drawing/2014/main" xmlns="" id="{E3C89714-D8F8-474C-A901-5DCAB2370BC8}"/>
              </a:ext>
            </a:extLst>
          </p:cNvPr>
          <p:cNvSpPr txBox="1"/>
          <p:nvPr/>
        </p:nvSpPr>
        <p:spPr>
          <a:xfrm>
            <a:off x="3398759" y="5788559"/>
            <a:ext cx="519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zh-CN" sz="100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www.dakk.heroku.</a:t>
            </a:r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B53C55-710F-4135-B93B-C202AC94B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4" y="2136531"/>
            <a:ext cx="2144203" cy="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311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13796 L 4.16667E-6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6 L 1.04167E-6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1.11111E-6 L -2.29167E-6 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 animBg="1"/>
      <p:bldP spid="30" grpId="0" animBg="1"/>
      <p:bldP spid="30" grpId="1" animBg="1"/>
      <p:bldP spid="31" grpId="0" animBg="1"/>
      <p:bldP spid="31" grpId="1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5663D084-41AD-4F67-927E-E8AA9DC55541}"/>
              </a:ext>
            </a:extLst>
          </p:cNvPr>
          <p:cNvSpPr/>
          <p:nvPr/>
        </p:nvSpPr>
        <p:spPr>
          <a:xfrm rot="10800000" flipV="1">
            <a:off x="9326602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xmlns="" id="{8215D616-6B5E-41D8-9356-E1269637DA30}"/>
              </a:ext>
            </a:extLst>
          </p:cNvPr>
          <p:cNvSpPr/>
          <p:nvPr/>
        </p:nvSpPr>
        <p:spPr>
          <a:xfrm>
            <a:off x="8478410" y="535208"/>
            <a:ext cx="1780825" cy="1780825"/>
          </a:xfrm>
          <a:prstGeom prst="ellipse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xmlns="" id="{2C70BF95-002A-47D4-81FB-BB670B7EBD46}"/>
              </a:ext>
            </a:extLst>
          </p:cNvPr>
          <p:cNvSpPr/>
          <p:nvPr/>
        </p:nvSpPr>
        <p:spPr>
          <a:xfrm>
            <a:off x="8590429" y="676751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762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041C4C-2CBB-448D-B7E8-4CF294975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34" y="832356"/>
            <a:ext cx="1245577" cy="1245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A2769-BE05-4684-A279-35E52DC4E7A0}"/>
              </a:ext>
            </a:extLst>
          </p:cNvPr>
          <p:cNvSpPr txBox="1"/>
          <p:nvPr/>
        </p:nvSpPr>
        <p:spPr>
          <a:xfrm>
            <a:off x="1106945" y="3707836"/>
            <a:ext cx="79746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 phần</a:t>
            </a:r>
            <a:r>
              <a:rPr lang="en-US" sz="2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 học nâng cao</a:t>
            </a:r>
          </a:p>
          <a:p>
            <a:pPr algn="ctr"/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 viên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Nguyên Khang</a:t>
            </a:r>
          </a:p>
          <a:p>
            <a:endParaRPr lang="en-US" sz="2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viên:</a:t>
            </a:r>
            <a:endParaRPr lang="en-US" sz="22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Nhật Kh</a:t>
            </a:r>
            <a:r>
              <a:rPr lang="vi-VN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		B1609777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Hoàng Châu		B16097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Đăng Khoa		B1611129</a:t>
            </a:r>
            <a:r>
              <a:rPr lang="en-US" sz="2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B8675B-EE71-427E-8339-774064A48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74" y="606999"/>
            <a:ext cx="7238453" cy="29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B66EF250-0598-4BCC-819F-9723609F4CD0}"/>
              </a:ext>
            </a:extLst>
          </p:cNvPr>
          <p:cNvSpPr/>
          <p:nvPr/>
        </p:nvSpPr>
        <p:spPr>
          <a:xfrm rot="10800000" flipH="1">
            <a:off x="-39032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xmlns="" id="{4467F7B1-4514-4853-8F91-DD179E9A78C8}"/>
              </a:ext>
            </a:extLst>
          </p:cNvPr>
          <p:cNvGrpSpPr/>
          <p:nvPr/>
        </p:nvGrpSpPr>
        <p:grpSpPr>
          <a:xfrm>
            <a:off x="1527268" y="4154048"/>
            <a:ext cx="2384573" cy="2384573"/>
            <a:chOff x="4240335" y="3008435"/>
            <a:chExt cx="3711332" cy="3711332"/>
          </a:xfrm>
        </p:grpSpPr>
        <p:sp>
          <p:nvSpPr>
            <p:cNvPr id="4" name="椭圆 4">
              <a:extLst>
                <a:ext uri="{FF2B5EF4-FFF2-40B4-BE49-F238E27FC236}">
                  <a16:creationId xmlns:a16="http://schemas.microsoft.com/office/drawing/2014/main" xmlns="" id="{7630212D-89E4-4A61-8330-03AB892ECA5C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xmlns="" id="{EBBA31A4-F90B-402F-811E-EBDBC485D928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6" name="椭圆 6">
                <a:extLst>
                  <a:ext uri="{FF2B5EF4-FFF2-40B4-BE49-F238E27FC236}">
                    <a16:creationId xmlns:a16="http://schemas.microsoft.com/office/drawing/2014/main" xmlns="" id="{6D8E0963-1EA4-4BE8-995E-589A33C8A01E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" name="椭圆 7">
                <a:extLst>
                  <a:ext uri="{FF2B5EF4-FFF2-40B4-BE49-F238E27FC236}">
                    <a16:creationId xmlns:a16="http://schemas.microsoft.com/office/drawing/2014/main" xmlns="" id="{E26B7F31-FB7B-4530-94DF-A0436DB94585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E19C1A-1C9B-4D42-99B6-3429F85BA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72" y="4748981"/>
            <a:ext cx="1194705" cy="1194705"/>
          </a:xfrm>
          <a:prstGeom prst="rect">
            <a:avLst/>
          </a:prstGeom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xmlns="" id="{F73A9A0B-7820-4A8A-B34E-AFFB80393EE6}"/>
              </a:ext>
            </a:extLst>
          </p:cNvPr>
          <p:cNvSpPr txBox="1"/>
          <p:nvPr/>
        </p:nvSpPr>
        <p:spPr>
          <a:xfrm>
            <a:off x="3721986" y="580864"/>
            <a:ext cx="5149452" cy="7848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5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ĐẶT VẤN ĐỀ </a:t>
            </a:r>
            <a:endParaRPr lang="zh-CN" alt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2" name="文本框 14">
            <a:extLst>
              <a:ext uri="{FF2B5EF4-FFF2-40B4-BE49-F238E27FC236}">
                <a16:creationId xmlns:a16="http://schemas.microsoft.com/office/drawing/2014/main" xmlns="" id="{D7A80109-7EC4-4E29-ABF5-7F4F299D91A7}"/>
              </a:ext>
            </a:extLst>
          </p:cNvPr>
          <p:cNvSpPr txBox="1"/>
          <p:nvPr/>
        </p:nvSpPr>
        <p:spPr>
          <a:xfrm>
            <a:off x="3609967" y="1801914"/>
            <a:ext cx="8297294" cy="45958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</a:t>
            </a:r>
            <a:r>
              <a:rPr lang="en-US" altLang="zh-CN" sz="25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Xây dựng ứng dụng tính toán đơn giản: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5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Input: </a:t>
            </a:r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Đầu vào là một hình ảnh với phép tính đơn giản (phép tính hàng đơn </a:t>
            </a:r>
            <a:r>
              <a:rPr lang="en-US" altLang="zh-CN" sz="25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vị.  ví dụ: </a:t>
            </a:r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3 + 5).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5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Output: </a:t>
            </a:r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Đầu ra là kết quả phép toán ( kết quả: 8)</a:t>
            </a:r>
          </a:p>
          <a:p>
            <a:pPr>
              <a:lnSpc>
                <a:spcPct val="200000"/>
              </a:lnSpc>
            </a:pPr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	</a:t>
            </a:r>
          </a:p>
          <a:p>
            <a:pPr>
              <a:lnSpc>
                <a:spcPct val="200000"/>
              </a:lnSpc>
            </a:pPr>
            <a:endParaRPr lang="en-US" altLang="zh-CN" sz="25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3" name="圆角矩形 40">
            <a:extLst>
              <a:ext uri="{FF2B5EF4-FFF2-40B4-BE49-F238E27FC236}">
                <a16:creationId xmlns:a16="http://schemas.microsoft.com/office/drawing/2014/main" xmlns="" id="{A896D672-1705-4115-8858-0214D35733CF}"/>
              </a:ext>
            </a:extLst>
          </p:cNvPr>
          <p:cNvSpPr/>
          <p:nvPr/>
        </p:nvSpPr>
        <p:spPr>
          <a:xfrm>
            <a:off x="3721986" y="1358964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2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838F337A-4B8D-48F8-9D9B-3C2C32CEEC12}"/>
              </a:ext>
            </a:extLst>
          </p:cNvPr>
          <p:cNvSpPr/>
          <p:nvPr/>
        </p:nvSpPr>
        <p:spPr>
          <a:xfrm>
            <a:off x="-1182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xmlns="" id="{AC73D737-93BA-493A-A771-DB58A88497D2}"/>
              </a:ext>
            </a:extLst>
          </p:cNvPr>
          <p:cNvGrpSpPr/>
          <p:nvPr/>
        </p:nvGrpSpPr>
        <p:grpSpPr>
          <a:xfrm>
            <a:off x="1527270" y="293248"/>
            <a:ext cx="2384573" cy="2384573"/>
            <a:chOff x="4240335" y="3008435"/>
            <a:chExt cx="3711332" cy="3711332"/>
          </a:xfrm>
        </p:grpSpPr>
        <p:sp>
          <p:nvSpPr>
            <p:cNvPr id="4" name="椭圆 4">
              <a:extLst>
                <a:ext uri="{FF2B5EF4-FFF2-40B4-BE49-F238E27FC236}">
                  <a16:creationId xmlns:a16="http://schemas.microsoft.com/office/drawing/2014/main" xmlns="" id="{0E36F0DF-294F-4B60-B66C-506A005DE799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xmlns="" id="{CCA85775-B29E-4490-9FAB-8DA3D337808F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6" name="椭圆 6">
                <a:extLst>
                  <a:ext uri="{FF2B5EF4-FFF2-40B4-BE49-F238E27FC236}">
                    <a16:creationId xmlns:a16="http://schemas.microsoft.com/office/drawing/2014/main" xmlns="" id="{AAE890F9-CEA1-4D1A-8D9D-05F1FFEB062C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" name="椭圆 7">
                <a:extLst>
                  <a:ext uri="{FF2B5EF4-FFF2-40B4-BE49-F238E27FC236}">
                    <a16:creationId xmlns:a16="http://schemas.microsoft.com/office/drawing/2014/main" xmlns="" id="{200B9B72-8C08-4BB0-8BE8-C395C6A9C940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 dirty="0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CFD48B8-BAF4-4A75-85F9-4B8AADBC0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0" y="882769"/>
            <a:ext cx="1170271" cy="1170271"/>
          </a:xfrm>
          <a:prstGeom prst="rect">
            <a:avLst/>
          </a:prstGeom>
        </p:spPr>
      </p:pic>
      <p:sp>
        <p:nvSpPr>
          <p:cNvPr id="11" name="文本框 14">
            <a:extLst>
              <a:ext uri="{FF2B5EF4-FFF2-40B4-BE49-F238E27FC236}">
                <a16:creationId xmlns:a16="http://schemas.microsoft.com/office/drawing/2014/main" xmlns="" id="{966A3931-7666-4A1A-A298-2E2BF63D7D5E}"/>
              </a:ext>
            </a:extLst>
          </p:cNvPr>
          <p:cNvSpPr txBox="1"/>
          <p:nvPr/>
        </p:nvSpPr>
        <p:spPr>
          <a:xfrm>
            <a:off x="3803226" y="937202"/>
            <a:ext cx="565778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</a:t>
            </a:r>
            <a:r>
              <a:rPr lang="en-US" altLang="zh-CN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NỘI DUNG CHÍNH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12" name="圆角矩形 40">
            <a:extLst>
              <a:ext uri="{FF2B5EF4-FFF2-40B4-BE49-F238E27FC236}">
                <a16:creationId xmlns:a16="http://schemas.microsoft.com/office/drawing/2014/main" xmlns="" id="{4B655F1E-772C-4303-8971-736DB5B7F567}"/>
              </a:ext>
            </a:extLst>
          </p:cNvPr>
          <p:cNvSpPr/>
          <p:nvPr/>
        </p:nvSpPr>
        <p:spPr>
          <a:xfrm>
            <a:off x="3908453" y="1706405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7AB3395-6AA4-4E95-9BFD-68FAD9C5F557}"/>
              </a:ext>
            </a:extLst>
          </p:cNvPr>
          <p:cNvGrpSpPr/>
          <p:nvPr/>
        </p:nvGrpSpPr>
        <p:grpSpPr>
          <a:xfrm>
            <a:off x="3908453" y="1828681"/>
            <a:ext cx="6315330" cy="4728212"/>
            <a:chOff x="3908453" y="2060706"/>
            <a:chExt cx="6315330" cy="413648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xmlns="" id="{76F23E39-DEA0-46D0-9193-DFD0A4A3BDDC}"/>
                </a:ext>
              </a:extLst>
            </p:cNvPr>
            <p:cNvSpPr txBox="1"/>
            <p:nvPr/>
          </p:nvSpPr>
          <p:spPr bwMode="auto">
            <a:xfrm>
              <a:off x="4915962" y="2060706"/>
              <a:ext cx="2560875" cy="457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Giới thiệu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7" name="圆角矩形​​ 10">
              <a:extLst>
                <a:ext uri="{FF2B5EF4-FFF2-40B4-BE49-F238E27FC236}">
                  <a16:creationId xmlns:a16="http://schemas.microsoft.com/office/drawing/2014/main" xmlns="" id="{05121E9F-7A36-485C-892A-566B330C1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453" y="2070761"/>
              <a:ext cx="824910" cy="82426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25400" algn="ctr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1</a:t>
              </a:r>
              <a:endParaRPr lang="zh-CN" altLang="en-US" sz="4265">
                <a:solidFill>
                  <a:srgbClr val="FFFFFF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8" name="圆角矩形​​ 18">
              <a:extLst>
                <a:ext uri="{FF2B5EF4-FFF2-40B4-BE49-F238E27FC236}">
                  <a16:creationId xmlns:a16="http://schemas.microsoft.com/office/drawing/2014/main" xmlns="" id="{70AF7CDF-8D7B-4F50-B655-4C73B6977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453" y="3119722"/>
              <a:ext cx="824910" cy="82426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algn="ctr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2</a:t>
              </a:r>
              <a:endParaRPr lang="zh-CN" altLang="en-US" sz="4265">
                <a:solidFill>
                  <a:srgbClr val="FFFFFF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xmlns="" id="{0C09BB4D-4BC8-4602-A6FF-97FD9097112A}"/>
                </a:ext>
              </a:extLst>
            </p:cNvPr>
            <p:cNvSpPr txBox="1"/>
            <p:nvPr/>
          </p:nvSpPr>
          <p:spPr bwMode="auto">
            <a:xfrm>
              <a:off x="4915963" y="3060165"/>
              <a:ext cx="3111413" cy="457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Phần nội dung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EDF3824-74BA-4489-81C4-9CC1E1E9FFAC}"/>
                </a:ext>
              </a:extLst>
            </p:cNvPr>
            <p:cNvSpPr txBox="1"/>
            <p:nvPr/>
          </p:nvSpPr>
          <p:spPr>
            <a:xfrm>
              <a:off x="5064735" y="3531852"/>
              <a:ext cx="5159048" cy="1305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 tả bài toán</a:t>
              </a:r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vi-VN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ớng giải quyết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Kiểm thử và đánh giá</a:t>
              </a:r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​​ 10">
              <a:extLst>
                <a:ext uri="{FF2B5EF4-FFF2-40B4-BE49-F238E27FC236}">
                  <a16:creationId xmlns:a16="http://schemas.microsoft.com/office/drawing/2014/main" xmlns="" id="{A6889CBB-6F15-4641-86D2-A851721CB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453" y="5151595"/>
              <a:ext cx="824910" cy="82426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25400" algn="ctr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3</a:t>
              </a:r>
              <a:endParaRPr lang="zh-CN" altLang="en-US" sz="4265">
                <a:solidFill>
                  <a:srgbClr val="FFFFFF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xmlns="" id="{AF3ABEF9-0938-4C92-A878-6A5F79130431}"/>
                </a:ext>
              </a:extLst>
            </p:cNvPr>
            <p:cNvSpPr txBox="1"/>
            <p:nvPr/>
          </p:nvSpPr>
          <p:spPr bwMode="auto">
            <a:xfrm>
              <a:off x="4915962" y="5106202"/>
              <a:ext cx="3111413" cy="4577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Phần kết luận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77663E9-BFF6-47E4-92FC-5674B7D3E60C}"/>
                </a:ext>
              </a:extLst>
            </p:cNvPr>
            <p:cNvSpPr txBox="1"/>
            <p:nvPr/>
          </p:nvSpPr>
          <p:spPr>
            <a:xfrm>
              <a:off x="5031847" y="2590025"/>
              <a:ext cx="3111413" cy="3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Giới thiệu tổng quát đề tài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51B0DE1-700B-4814-B1A9-2762FC354648}"/>
                </a:ext>
              </a:extLst>
            </p:cNvPr>
            <p:cNvSpPr txBox="1"/>
            <p:nvPr/>
          </p:nvSpPr>
          <p:spPr>
            <a:xfrm>
              <a:off x="5064734" y="5631746"/>
              <a:ext cx="4175981" cy="56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Trình bày kết quả đạt đ</a:t>
              </a:r>
              <a:r>
                <a:rPr lang="vi-VN">
                  <a:latin typeface="Arial" panose="020B0604020202020204" pitchFamily="34" charset="0"/>
                  <a:cs typeface="Arial" panose="020B0604020202020204" pitchFamily="34" charset="0"/>
                </a:rPr>
                <a:t>ư</a:t>
              </a:r>
              <a:r>
                <a:rPr lang="en-US" smtClean="0">
                  <a:latin typeface="Arial" panose="020B0604020202020204" pitchFamily="34" charset="0"/>
                  <a:cs typeface="Arial" panose="020B0604020202020204" pitchFamily="34" charset="0"/>
                </a:rPr>
                <a:t>ợc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mtClean="0">
                  <a:latin typeface="Arial" panose="020B0604020202020204" pitchFamily="34" charset="0"/>
                  <a:cs typeface="Arial" panose="020B0604020202020204" pitchFamily="34" charset="0"/>
                </a:rPr>
                <a:t>Hạn chế &amp; hướng phát triển</a:t>
              </a: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1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857" y="1670222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772539" y="-392305"/>
            <a:ext cx="2718956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372DD61-0940-4E26-9EF8-2263010E16D7}"/>
              </a:ext>
            </a:extLst>
          </p:cNvPr>
          <p:cNvGrpSpPr/>
          <p:nvPr/>
        </p:nvGrpSpPr>
        <p:grpSpPr>
          <a:xfrm>
            <a:off x="2736556" y="128100"/>
            <a:ext cx="6981532" cy="2017570"/>
            <a:chOff x="2736556" y="128100"/>
            <a:chExt cx="6981532" cy="2017570"/>
          </a:xfrm>
        </p:grpSpPr>
        <p:sp>
          <p:nvSpPr>
            <p:cNvPr id="14" name="圆角矩形 13"/>
            <p:cNvSpPr/>
            <p:nvPr/>
          </p:nvSpPr>
          <p:spPr>
            <a:xfrm>
              <a:off x="2879857" y="2102779"/>
              <a:ext cx="6838231" cy="4289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736556" y="128100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01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879857" y="1493908"/>
              <a:ext cx="277946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35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Giới thiệu</a:t>
              </a:r>
              <a:endParaRPr lang="zh-CN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19319" y="2508662"/>
            <a:ext cx="702937" cy="707692"/>
            <a:chOff x="5042691" y="2273920"/>
            <a:chExt cx="702937" cy="707692"/>
          </a:xfrm>
          <a:solidFill>
            <a:schemeClr val="accent5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pic>
        <p:nvPicPr>
          <p:cNvPr id="8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4C64844C-BBBD-448E-9632-AAC0F0094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6270" y="2764519"/>
            <a:ext cx="6077290" cy="3589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37165" y="2255898"/>
            <a:ext cx="3995499" cy="454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vc</a:t>
            </a:r>
            <a:r>
              <a: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 dụng Myscript Calculator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1644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17FD489-86FB-45AC-89C6-4BE859DBA6CF}"/>
              </a:ext>
            </a:extLst>
          </p:cNvPr>
          <p:cNvGrpSpPr/>
          <p:nvPr/>
        </p:nvGrpSpPr>
        <p:grpSpPr>
          <a:xfrm>
            <a:off x="-747673" y="0"/>
            <a:ext cx="8988982" cy="6858000"/>
            <a:chOff x="-747673" y="0"/>
            <a:chExt cx="8988982" cy="6858000"/>
          </a:xfrm>
        </p:grpSpPr>
        <p:sp>
          <p:nvSpPr>
            <p:cNvPr id="2" name="任意多边形 27">
              <a:extLst>
                <a:ext uri="{FF2B5EF4-FFF2-40B4-BE49-F238E27FC236}">
                  <a16:creationId xmlns:a16="http://schemas.microsoft.com/office/drawing/2014/main" xmlns="" id="{3BB35F39-4B7E-42DD-9E36-6F054B79FC0C}"/>
                </a:ext>
              </a:extLst>
            </p:cNvPr>
            <p:cNvSpPr/>
            <p:nvPr/>
          </p:nvSpPr>
          <p:spPr>
            <a:xfrm flipV="1">
              <a:off x="-747673" y="0"/>
              <a:ext cx="2837789" cy="6858000"/>
            </a:xfrm>
            <a:custGeom>
              <a:avLst/>
              <a:gdLst>
                <a:gd name="connsiteX0" fmla="*/ 0 w 2837789"/>
                <a:gd name="connsiteY0" fmla="*/ 0 h 6858000"/>
                <a:gd name="connsiteX1" fmla="*/ 537934 w 2837789"/>
                <a:gd name="connsiteY1" fmla="*/ 0 h 6858000"/>
                <a:gd name="connsiteX2" fmla="*/ 704850 w 2837789"/>
                <a:gd name="connsiteY2" fmla="*/ 0 h 6858000"/>
                <a:gd name="connsiteX3" fmla="*/ 2837789 w 2837789"/>
                <a:gd name="connsiteY3" fmla="*/ 0 h 6858000"/>
                <a:gd name="connsiteX4" fmla="*/ 2837789 w 2837789"/>
                <a:gd name="connsiteY4" fmla="*/ 395378 h 6858000"/>
                <a:gd name="connsiteX5" fmla="*/ 2618085 w 2837789"/>
                <a:gd name="connsiteY5" fmla="*/ 417526 h 6858000"/>
                <a:gd name="connsiteX6" fmla="*/ 1747634 w 2837789"/>
                <a:gd name="connsiteY6" fmla="*/ 1485534 h 6858000"/>
                <a:gd name="connsiteX7" fmla="*/ 2618085 w 2837789"/>
                <a:gd name="connsiteY7" fmla="*/ 2553542 h 6858000"/>
                <a:gd name="connsiteX8" fmla="*/ 2837789 w 2837789"/>
                <a:gd name="connsiteY8" fmla="*/ 2575690 h 6858000"/>
                <a:gd name="connsiteX9" fmla="*/ 2837789 w 2837789"/>
                <a:gd name="connsiteY9" fmla="*/ 6858000 h 6858000"/>
                <a:gd name="connsiteX10" fmla="*/ 704850 w 2837789"/>
                <a:gd name="connsiteY10" fmla="*/ 6858000 h 6858000"/>
                <a:gd name="connsiteX11" fmla="*/ 537934 w 2837789"/>
                <a:gd name="connsiteY11" fmla="*/ 6858000 h 6858000"/>
                <a:gd name="connsiteX12" fmla="*/ 0 w 2837789"/>
                <a:gd name="connsiteY12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7789" h="6858000">
                  <a:moveTo>
                    <a:pt x="0" y="0"/>
                  </a:moveTo>
                  <a:lnTo>
                    <a:pt x="537934" y="0"/>
                  </a:lnTo>
                  <a:lnTo>
                    <a:pt x="704850" y="0"/>
                  </a:lnTo>
                  <a:lnTo>
                    <a:pt x="2837789" y="0"/>
                  </a:lnTo>
                  <a:lnTo>
                    <a:pt x="2837789" y="395378"/>
                  </a:lnTo>
                  <a:lnTo>
                    <a:pt x="2618085" y="417526"/>
                  </a:lnTo>
                  <a:cubicBezTo>
                    <a:pt x="2121320" y="519179"/>
                    <a:pt x="1747634" y="958717"/>
                    <a:pt x="1747634" y="1485534"/>
                  </a:cubicBezTo>
                  <a:cubicBezTo>
                    <a:pt x="1747634" y="2012352"/>
                    <a:pt x="2121320" y="2451889"/>
                    <a:pt x="2618085" y="2553542"/>
                  </a:cubicBezTo>
                  <a:lnTo>
                    <a:pt x="2837789" y="2575690"/>
                  </a:lnTo>
                  <a:lnTo>
                    <a:pt x="2837789" y="6858000"/>
                  </a:lnTo>
                  <a:lnTo>
                    <a:pt x="704850" y="6858000"/>
                  </a:lnTo>
                  <a:lnTo>
                    <a:pt x="53793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1865">
                <a:solidFill>
                  <a:srgbClr val="0070C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C5B5627-3B5C-45E4-8F26-F843C84DAC19}"/>
                </a:ext>
              </a:extLst>
            </p:cNvPr>
            <p:cNvGrpSpPr/>
            <p:nvPr/>
          </p:nvGrpSpPr>
          <p:grpSpPr>
            <a:xfrm>
              <a:off x="3008184" y="4419551"/>
              <a:ext cx="5233125" cy="1843323"/>
              <a:chOff x="4421623" y="479251"/>
              <a:chExt cx="5233125" cy="1843323"/>
            </a:xfrm>
          </p:grpSpPr>
          <p:sp>
            <p:nvSpPr>
              <p:cNvPr id="4" name="圆角矩形 13">
                <a:extLst>
                  <a:ext uri="{FF2B5EF4-FFF2-40B4-BE49-F238E27FC236}">
                    <a16:creationId xmlns:a16="http://schemas.microsoft.com/office/drawing/2014/main" xmlns="" id="{B2778DF4-B175-408A-A032-B57C456E035D}"/>
                  </a:ext>
                </a:extLst>
              </p:cNvPr>
              <p:cNvSpPr/>
              <p:nvPr/>
            </p:nvSpPr>
            <p:spPr>
              <a:xfrm flipV="1">
                <a:off x="4533640" y="479251"/>
                <a:ext cx="5121108" cy="457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" name="文本框 15">
                <a:extLst>
                  <a:ext uri="{FF2B5EF4-FFF2-40B4-BE49-F238E27FC236}">
                    <a16:creationId xmlns:a16="http://schemas.microsoft.com/office/drawing/2014/main" xmlns="" id="{BDB2784A-A0F0-4496-92F8-ACF0B619AED4}"/>
                  </a:ext>
                </a:extLst>
              </p:cNvPr>
              <p:cNvSpPr txBox="1"/>
              <p:nvPr/>
            </p:nvSpPr>
            <p:spPr>
              <a:xfrm>
                <a:off x="4421623" y="502111"/>
                <a:ext cx="4805036" cy="13234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lang="en-US" altLang="zh-CN" sz="8000" dirty="0">
                    <a:solidFill>
                      <a:schemeClr val="accent4"/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PART 02</a:t>
                </a:r>
              </a:p>
            </p:txBody>
          </p:sp>
          <p:sp>
            <p:nvSpPr>
              <p:cNvPr id="6" name="文本框 17">
                <a:extLst>
                  <a:ext uri="{FF2B5EF4-FFF2-40B4-BE49-F238E27FC236}">
                    <a16:creationId xmlns:a16="http://schemas.microsoft.com/office/drawing/2014/main" xmlns="" id="{50FCFCCA-3BF1-4021-A245-C6DECD16B51E}"/>
                  </a:ext>
                </a:extLst>
              </p:cNvPr>
              <p:cNvSpPr txBox="1"/>
              <p:nvPr/>
            </p:nvSpPr>
            <p:spPr>
              <a:xfrm>
                <a:off x="5189495" y="1737799"/>
                <a:ext cx="3031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defRPr/>
                </a:pPr>
                <a:r>
                  <a:rPr lang="en-US" altLang="zh-CN" sz="3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Mô tả bài toán</a:t>
                </a:r>
                <a:endPara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E46608F-7A2B-479F-B622-057D0B22A301}"/>
                </a:ext>
              </a:extLst>
            </p:cNvPr>
            <p:cNvGrpSpPr/>
            <p:nvPr/>
          </p:nvGrpSpPr>
          <p:grpSpPr>
            <a:xfrm>
              <a:off x="830737" y="4180175"/>
              <a:ext cx="2384573" cy="2384573"/>
              <a:chOff x="755226" y="4174558"/>
              <a:chExt cx="2384573" cy="2384573"/>
            </a:xfrm>
          </p:grpSpPr>
          <p:grpSp>
            <p:nvGrpSpPr>
              <p:cNvPr id="8" name="组合 1">
                <a:extLst>
                  <a:ext uri="{FF2B5EF4-FFF2-40B4-BE49-F238E27FC236}">
                    <a16:creationId xmlns:a16="http://schemas.microsoft.com/office/drawing/2014/main" xmlns="" id="{734398A9-7122-454B-AFC7-7018CACE603F}"/>
                  </a:ext>
                </a:extLst>
              </p:cNvPr>
              <p:cNvGrpSpPr/>
              <p:nvPr/>
            </p:nvGrpSpPr>
            <p:grpSpPr>
              <a:xfrm>
                <a:off x="755226" y="4174558"/>
                <a:ext cx="2384573" cy="2384573"/>
                <a:chOff x="4240335" y="3008435"/>
                <a:chExt cx="3711332" cy="3711332"/>
              </a:xfrm>
            </p:grpSpPr>
            <p:sp>
              <p:nvSpPr>
                <p:cNvPr id="12" name="椭圆 2">
                  <a:extLst>
                    <a:ext uri="{FF2B5EF4-FFF2-40B4-BE49-F238E27FC236}">
                      <a16:creationId xmlns:a16="http://schemas.microsoft.com/office/drawing/2014/main" xmlns="" id="{1A67F016-ABDA-4AC5-BB79-82EEF14F65D6}"/>
                    </a:ext>
                  </a:extLst>
                </p:cNvPr>
                <p:cNvSpPr/>
                <p:nvPr/>
              </p:nvSpPr>
              <p:spPr>
                <a:xfrm>
                  <a:off x="4240335" y="3008435"/>
                  <a:ext cx="3711332" cy="3711332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n w="9525">
                  <a:noFill/>
                </a:ln>
                <a:effectLst>
                  <a:softEdge rad="190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65">
                    <a:solidFill>
                      <a:srgbClr val="FFFFFF"/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endParaRPr>
                </a:p>
              </p:txBody>
            </p:sp>
            <p:grpSp>
              <p:nvGrpSpPr>
                <p:cNvPr id="13" name="组合 3">
                  <a:extLst>
                    <a:ext uri="{FF2B5EF4-FFF2-40B4-BE49-F238E27FC236}">
                      <a16:creationId xmlns:a16="http://schemas.microsoft.com/office/drawing/2014/main" xmlns="" id="{ECA1F4C7-9EA3-4292-84D2-F620B55A39BE}"/>
                    </a:ext>
                  </a:extLst>
                </p:cNvPr>
                <p:cNvGrpSpPr/>
                <p:nvPr/>
              </p:nvGrpSpPr>
              <p:grpSpPr>
                <a:xfrm>
                  <a:off x="4710169" y="3478269"/>
                  <a:ext cx="2771663" cy="2771663"/>
                  <a:chOff x="2193191" y="1899415"/>
                  <a:chExt cx="2421376" cy="2421376"/>
                </a:xfrm>
                <a:effectLst/>
              </p:grpSpPr>
              <p:sp>
                <p:nvSpPr>
                  <p:cNvPr id="14" name="椭圆 4">
                    <a:extLst>
                      <a:ext uri="{FF2B5EF4-FFF2-40B4-BE49-F238E27FC236}">
                        <a16:creationId xmlns:a16="http://schemas.microsoft.com/office/drawing/2014/main" xmlns="" id="{15068571-8347-4274-B5E0-3E94CBC73098}"/>
                      </a:ext>
                    </a:extLst>
                  </p:cNvPr>
                  <p:cNvSpPr/>
                  <p:nvPr/>
                </p:nvSpPr>
                <p:spPr>
                  <a:xfrm>
                    <a:off x="2193191" y="1899415"/>
                    <a:ext cx="2421376" cy="2421376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1750"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  <a:lin ang="2700000" scaled="1"/>
                      <a:tileRect/>
                    </a:gradFill>
                  </a:ln>
                  <a:effectLst>
                    <a:innerShdw blurRad="127000" dist="63500" dir="13500000">
                      <a:schemeClr val="accent3">
                        <a:lumMod val="50000"/>
                        <a:alpha val="85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 sz="1865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 Light" panose="020B0502040204020203" pitchFamily="34" charset="-122"/>
                      <a:cs typeface="Arial" panose="020B0604020202020204" pitchFamily="34" charset="0"/>
                      <a:sym typeface="微软雅黑 Light" panose="020B0502040204020203" pitchFamily="34" charset="-122"/>
                    </a:endParaRPr>
                  </a:p>
                </p:txBody>
              </p:sp>
              <p:sp>
                <p:nvSpPr>
                  <p:cNvPr id="15" name="椭圆 5">
                    <a:extLst>
                      <a:ext uri="{FF2B5EF4-FFF2-40B4-BE49-F238E27FC236}">
                        <a16:creationId xmlns:a16="http://schemas.microsoft.com/office/drawing/2014/main" xmlns="" id="{0FAE5E59-4495-4036-ACF5-8D4E76E85E2A}"/>
                      </a:ext>
                    </a:extLst>
                  </p:cNvPr>
                  <p:cNvSpPr/>
                  <p:nvPr/>
                </p:nvSpPr>
                <p:spPr>
                  <a:xfrm>
                    <a:off x="2345502" y="2051726"/>
                    <a:ext cx="2116756" cy="211675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50800">
                    <a:noFill/>
                  </a:ln>
                  <a:effectLst>
                    <a:outerShdw blurRad="152400" dist="63500" dir="2700000" algn="tl" rotWithShape="0">
                      <a:schemeClr val="accent3">
                        <a:lumMod val="50000"/>
                        <a:alpha val="64000"/>
                      </a:scheme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softEdge">
                    <a:bevelT w="82550" h="25400" prst="angl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zh-CN" altLang="en-US" sz="1865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 Light" panose="020B0502040204020203" pitchFamily="34" charset="-122"/>
                      <a:cs typeface="Arial" panose="020B0604020202020204" pitchFamily="34" charset="0"/>
                      <a:sym typeface="微软雅黑 Light" panose="020B0502040204020203" pitchFamily="34" charset="-122"/>
                    </a:endParaRPr>
                  </a:p>
                </p:txBody>
              </p:sp>
            </p:grpSp>
          </p:grpSp>
          <p:grpSp>
            <p:nvGrpSpPr>
              <p:cNvPr id="9" name="组合 24">
                <a:extLst>
                  <a:ext uri="{FF2B5EF4-FFF2-40B4-BE49-F238E27FC236}">
                    <a16:creationId xmlns:a16="http://schemas.microsoft.com/office/drawing/2014/main" xmlns="" id="{34D31BA6-0A33-4CC6-9682-4753C300E78A}"/>
                  </a:ext>
                </a:extLst>
              </p:cNvPr>
              <p:cNvGrpSpPr/>
              <p:nvPr/>
            </p:nvGrpSpPr>
            <p:grpSpPr>
              <a:xfrm>
                <a:off x="1578370" y="4947629"/>
                <a:ext cx="702937" cy="707692"/>
                <a:chOff x="5042691" y="2273920"/>
                <a:chExt cx="702937" cy="707692"/>
              </a:xfrm>
              <a:solidFill>
                <a:schemeClr val="accent5"/>
              </a:solidFill>
            </p:grpSpPr>
            <p:sp>
              <p:nvSpPr>
                <p:cNvPr id="10" name="Freeform 12">
                  <a:extLst>
                    <a:ext uri="{FF2B5EF4-FFF2-40B4-BE49-F238E27FC236}">
                      <a16:creationId xmlns:a16="http://schemas.microsoft.com/office/drawing/2014/main" xmlns="" id="{1EA9C441-D7F5-4BCA-BC40-E8800682836A}"/>
                    </a:ext>
                  </a:extLst>
                </p:cNvPr>
                <p:cNvSpPr/>
                <p:nvPr/>
              </p:nvSpPr>
              <p:spPr bwMode="auto">
                <a:xfrm>
                  <a:off x="5284806" y="2789968"/>
                  <a:ext cx="460822" cy="191644"/>
                </a:xfrm>
                <a:custGeom>
                  <a:avLst/>
                  <a:gdLst>
                    <a:gd name="T0" fmla="*/ 25 w 533"/>
                    <a:gd name="T1" fmla="*/ 165 h 222"/>
                    <a:gd name="T2" fmla="*/ 158 w 533"/>
                    <a:gd name="T3" fmla="*/ 165 h 222"/>
                    <a:gd name="T4" fmla="*/ 158 w 533"/>
                    <a:gd name="T5" fmla="*/ 108 h 222"/>
                    <a:gd name="T6" fmla="*/ 184 w 533"/>
                    <a:gd name="T7" fmla="*/ 83 h 222"/>
                    <a:gd name="T8" fmla="*/ 317 w 533"/>
                    <a:gd name="T9" fmla="*/ 83 h 222"/>
                    <a:gd name="T10" fmla="*/ 317 w 533"/>
                    <a:gd name="T11" fmla="*/ 25 h 222"/>
                    <a:gd name="T12" fmla="*/ 343 w 533"/>
                    <a:gd name="T13" fmla="*/ 0 h 222"/>
                    <a:gd name="T14" fmla="*/ 533 w 533"/>
                    <a:gd name="T15" fmla="*/ 0 h 222"/>
                    <a:gd name="T16" fmla="*/ 533 w 533"/>
                    <a:gd name="T17" fmla="*/ 32 h 222"/>
                    <a:gd name="T18" fmla="*/ 508 w 533"/>
                    <a:gd name="T19" fmla="*/ 57 h 222"/>
                    <a:gd name="T20" fmla="*/ 375 w 533"/>
                    <a:gd name="T21" fmla="*/ 57 h 222"/>
                    <a:gd name="T22" fmla="*/ 375 w 533"/>
                    <a:gd name="T23" fmla="*/ 114 h 222"/>
                    <a:gd name="T24" fmla="*/ 349 w 533"/>
                    <a:gd name="T25" fmla="*/ 140 h 222"/>
                    <a:gd name="T26" fmla="*/ 216 w 533"/>
                    <a:gd name="T27" fmla="*/ 140 h 222"/>
                    <a:gd name="T28" fmla="*/ 216 w 533"/>
                    <a:gd name="T29" fmla="*/ 197 h 222"/>
                    <a:gd name="T30" fmla="*/ 190 w 533"/>
                    <a:gd name="T31" fmla="*/ 222 h 222"/>
                    <a:gd name="T32" fmla="*/ 0 w 533"/>
                    <a:gd name="T33" fmla="*/ 222 h 222"/>
                    <a:gd name="T34" fmla="*/ 0 w 533"/>
                    <a:gd name="T35" fmla="*/ 191 h 222"/>
                    <a:gd name="T36" fmla="*/ 25 w 533"/>
                    <a:gd name="T37" fmla="*/ 165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33" h="222">
                      <a:moveTo>
                        <a:pt x="25" y="165"/>
                      </a:moveTo>
                      <a:cubicBezTo>
                        <a:pt x="158" y="165"/>
                        <a:pt x="158" y="165"/>
                        <a:pt x="158" y="165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58" y="94"/>
                        <a:pt x="170" y="83"/>
                        <a:pt x="184" y="83"/>
                      </a:cubicBezTo>
                      <a:cubicBezTo>
                        <a:pt x="317" y="83"/>
                        <a:pt x="317" y="83"/>
                        <a:pt x="317" y="83"/>
                      </a:cubicBezTo>
                      <a:cubicBezTo>
                        <a:pt x="317" y="25"/>
                        <a:pt x="317" y="25"/>
                        <a:pt x="317" y="25"/>
                      </a:cubicBezTo>
                      <a:cubicBezTo>
                        <a:pt x="317" y="11"/>
                        <a:pt x="329" y="0"/>
                        <a:pt x="343" y="0"/>
                      </a:cubicBezTo>
                      <a:cubicBezTo>
                        <a:pt x="533" y="0"/>
                        <a:pt x="533" y="0"/>
                        <a:pt x="533" y="0"/>
                      </a:cubicBezTo>
                      <a:cubicBezTo>
                        <a:pt x="533" y="32"/>
                        <a:pt x="533" y="32"/>
                        <a:pt x="533" y="32"/>
                      </a:cubicBezTo>
                      <a:cubicBezTo>
                        <a:pt x="533" y="46"/>
                        <a:pt x="522" y="57"/>
                        <a:pt x="508" y="57"/>
                      </a:cubicBezTo>
                      <a:cubicBezTo>
                        <a:pt x="375" y="57"/>
                        <a:pt x="375" y="57"/>
                        <a:pt x="375" y="57"/>
                      </a:cubicBezTo>
                      <a:cubicBezTo>
                        <a:pt x="375" y="114"/>
                        <a:pt x="375" y="114"/>
                        <a:pt x="375" y="114"/>
                      </a:cubicBezTo>
                      <a:cubicBezTo>
                        <a:pt x="375" y="128"/>
                        <a:pt x="363" y="140"/>
                        <a:pt x="349" y="140"/>
                      </a:cubicBezTo>
                      <a:cubicBezTo>
                        <a:pt x="216" y="140"/>
                        <a:pt x="216" y="140"/>
                        <a:pt x="216" y="140"/>
                      </a:cubicBezTo>
                      <a:cubicBezTo>
                        <a:pt x="216" y="197"/>
                        <a:pt x="216" y="197"/>
                        <a:pt x="216" y="197"/>
                      </a:cubicBezTo>
                      <a:cubicBezTo>
                        <a:pt x="216" y="211"/>
                        <a:pt x="204" y="222"/>
                        <a:pt x="19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0" y="191"/>
                        <a:pt x="0" y="191"/>
                        <a:pt x="0" y="191"/>
                      </a:cubicBezTo>
                      <a:cubicBezTo>
                        <a:pt x="0" y="177"/>
                        <a:pt x="11" y="165"/>
                        <a:pt x="25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1865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1" name="Freeform 13">
                  <a:extLst>
                    <a:ext uri="{FF2B5EF4-FFF2-40B4-BE49-F238E27FC236}">
                      <a16:creationId xmlns:a16="http://schemas.microsoft.com/office/drawing/2014/main" xmlns="" id="{F714CA02-1C67-47E3-9DF5-255D2FFAB5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42691" y="2273920"/>
                  <a:ext cx="529214" cy="655758"/>
                </a:xfrm>
                <a:custGeom>
                  <a:avLst/>
                  <a:gdLst>
                    <a:gd name="T0" fmla="*/ 28 w 612"/>
                    <a:gd name="T1" fmla="*/ 504 h 759"/>
                    <a:gd name="T2" fmla="*/ 148 w 612"/>
                    <a:gd name="T3" fmla="*/ 514 h 759"/>
                    <a:gd name="T4" fmla="*/ 179 w 612"/>
                    <a:gd name="T5" fmla="*/ 488 h 759"/>
                    <a:gd name="T6" fmla="*/ 184 w 612"/>
                    <a:gd name="T7" fmla="*/ 423 h 759"/>
                    <a:gd name="T8" fmla="*/ 158 w 612"/>
                    <a:gd name="T9" fmla="*/ 392 h 759"/>
                    <a:gd name="T10" fmla="*/ 38 w 612"/>
                    <a:gd name="T11" fmla="*/ 381 h 759"/>
                    <a:gd name="T12" fmla="*/ 7 w 612"/>
                    <a:gd name="T13" fmla="*/ 407 h 759"/>
                    <a:gd name="T14" fmla="*/ 2 w 612"/>
                    <a:gd name="T15" fmla="*/ 473 h 759"/>
                    <a:gd name="T16" fmla="*/ 28 w 612"/>
                    <a:gd name="T17" fmla="*/ 504 h 759"/>
                    <a:gd name="T18" fmla="*/ 157 w 612"/>
                    <a:gd name="T19" fmla="*/ 669 h 759"/>
                    <a:gd name="T20" fmla="*/ 254 w 612"/>
                    <a:gd name="T21" fmla="*/ 487 h 759"/>
                    <a:gd name="T22" fmla="*/ 334 w 612"/>
                    <a:gd name="T23" fmla="*/ 512 h 759"/>
                    <a:gd name="T24" fmla="*/ 342 w 612"/>
                    <a:gd name="T25" fmla="*/ 515 h 759"/>
                    <a:gd name="T26" fmla="*/ 216 w 612"/>
                    <a:gd name="T27" fmla="*/ 722 h 759"/>
                    <a:gd name="T28" fmla="*/ 157 w 612"/>
                    <a:gd name="T29" fmla="*/ 669 h 759"/>
                    <a:gd name="T30" fmla="*/ 379 w 612"/>
                    <a:gd name="T31" fmla="*/ 7 h 759"/>
                    <a:gd name="T32" fmla="*/ 426 w 612"/>
                    <a:gd name="T33" fmla="*/ 84 h 759"/>
                    <a:gd name="T34" fmla="*/ 349 w 612"/>
                    <a:gd name="T35" fmla="*/ 150 h 759"/>
                    <a:gd name="T36" fmla="*/ 304 w 612"/>
                    <a:gd name="T37" fmla="*/ 59 h 759"/>
                    <a:gd name="T38" fmla="*/ 379 w 612"/>
                    <a:gd name="T39" fmla="*/ 7 h 759"/>
                    <a:gd name="T40" fmla="*/ 371 w 612"/>
                    <a:gd name="T41" fmla="*/ 183 h 759"/>
                    <a:gd name="T42" fmla="*/ 403 w 612"/>
                    <a:gd name="T43" fmla="*/ 199 h 759"/>
                    <a:gd name="T44" fmla="*/ 574 w 612"/>
                    <a:gd name="T45" fmla="*/ 278 h 759"/>
                    <a:gd name="T46" fmla="*/ 579 w 612"/>
                    <a:gd name="T47" fmla="*/ 341 h 759"/>
                    <a:gd name="T48" fmla="*/ 398 w 612"/>
                    <a:gd name="T49" fmla="*/ 296 h 759"/>
                    <a:gd name="T50" fmla="*/ 381 w 612"/>
                    <a:gd name="T51" fmla="*/ 385 h 759"/>
                    <a:gd name="T52" fmla="*/ 390 w 612"/>
                    <a:gd name="T53" fmla="*/ 402 h 759"/>
                    <a:gd name="T54" fmla="*/ 561 w 612"/>
                    <a:gd name="T55" fmla="*/ 593 h 759"/>
                    <a:gd name="T56" fmla="*/ 489 w 612"/>
                    <a:gd name="T57" fmla="*/ 626 h 759"/>
                    <a:gd name="T58" fmla="*/ 233 w 612"/>
                    <a:gd name="T59" fmla="*/ 447 h 759"/>
                    <a:gd name="T60" fmla="*/ 203 w 612"/>
                    <a:gd name="T61" fmla="*/ 392 h 759"/>
                    <a:gd name="T62" fmla="*/ 231 w 612"/>
                    <a:gd name="T63" fmla="*/ 239 h 759"/>
                    <a:gd name="T64" fmla="*/ 157 w 612"/>
                    <a:gd name="T65" fmla="*/ 344 h 759"/>
                    <a:gd name="T66" fmla="*/ 95 w 612"/>
                    <a:gd name="T67" fmla="*/ 332 h 759"/>
                    <a:gd name="T68" fmla="*/ 247 w 612"/>
                    <a:gd name="T69" fmla="*/ 155 h 759"/>
                    <a:gd name="T70" fmla="*/ 313 w 612"/>
                    <a:gd name="T71" fmla="*/ 163 h 759"/>
                    <a:gd name="T72" fmla="*/ 349 w 612"/>
                    <a:gd name="T73" fmla="*/ 227 h 759"/>
                    <a:gd name="T74" fmla="*/ 371 w 612"/>
                    <a:gd name="T75" fmla="*/ 183 h 7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12" h="759">
                      <a:moveTo>
                        <a:pt x="28" y="504"/>
                      </a:moveTo>
                      <a:cubicBezTo>
                        <a:pt x="148" y="514"/>
                        <a:pt x="148" y="514"/>
                        <a:pt x="148" y="514"/>
                      </a:cubicBezTo>
                      <a:cubicBezTo>
                        <a:pt x="164" y="516"/>
                        <a:pt x="177" y="504"/>
                        <a:pt x="179" y="488"/>
                      </a:cubicBezTo>
                      <a:cubicBezTo>
                        <a:pt x="184" y="423"/>
                        <a:pt x="184" y="423"/>
                        <a:pt x="184" y="423"/>
                      </a:cubicBezTo>
                      <a:cubicBezTo>
                        <a:pt x="186" y="407"/>
                        <a:pt x="174" y="393"/>
                        <a:pt x="158" y="392"/>
                      </a:cubicBezTo>
                      <a:cubicBezTo>
                        <a:pt x="38" y="381"/>
                        <a:pt x="38" y="381"/>
                        <a:pt x="38" y="381"/>
                      </a:cubicBezTo>
                      <a:cubicBezTo>
                        <a:pt x="23" y="380"/>
                        <a:pt x="9" y="392"/>
                        <a:pt x="7" y="407"/>
                      </a:cubicBezTo>
                      <a:cubicBezTo>
                        <a:pt x="2" y="473"/>
                        <a:pt x="2" y="473"/>
                        <a:pt x="2" y="473"/>
                      </a:cubicBezTo>
                      <a:cubicBezTo>
                        <a:pt x="0" y="489"/>
                        <a:pt x="12" y="503"/>
                        <a:pt x="28" y="504"/>
                      </a:cubicBezTo>
                      <a:close/>
                      <a:moveTo>
                        <a:pt x="157" y="669"/>
                      </a:moveTo>
                      <a:cubicBezTo>
                        <a:pt x="220" y="595"/>
                        <a:pt x="230" y="592"/>
                        <a:pt x="254" y="487"/>
                      </a:cubicBezTo>
                      <a:cubicBezTo>
                        <a:pt x="280" y="496"/>
                        <a:pt x="307" y="504"/>
                        <a:pt x="334" y="512"/>
                      </a:cubicBezTo>
                      <a:cubicBezTo>
                        <a:pt x="337" y="513"/>
                        <a:pt x="339" y="514"/>
                        <a:pt x="342" y="515"/>
                      </a:cubicBezTo>
                      <a:cubicBezTo>
                        <a:pt x="303" y="633"/>
                        <a:pt x="296" y="637"/>
                        <a:pt x="216" y="722"/>
                      </a:cubicBezTo>
                      <a:cubicBezTo>
                        <a:pt x="180" y="759"/>
                        <a:pt x="122" y="709"/>
                        <a:pt x="157" y="669"/>
                      </a:cubicBezTo>
                      <a:close/>
                      <a:moveTo>
                        <a:pt x="379" y="7"/>
                      </a:moveTo>
                      <a:cubicBezTo>
                        <a:pt x="413" y="15"/>
                        <a:pt x="434" y="49"/>
                        <a:pt x="426" y="84"/>
                      </a:cubicBezTo>
                      <a:cubicBezTo>
                        <a:pt x="419" y="120"/>
                        <a:pt x="383" y="157"/>
                        <a:pt x="349" y="150"/>
                      </a:cubicBezTo>
                      <a:cubicBezTo>
                        <a:pt x="315" y="143"/>
                        <a:pt x="297" y="94"/>
                        <a:pt x="304" y="59"/>
                      </a:cubicBezTo>
                      <a:cubicBezTo>
                        <a:pt x="312" y="23"/>
                        <a:pt x="345" y="0"/>
                        <a:pt x="379" y="7"/>
                      </a:cubicBezTo>
                      <a:close/>
                      <a:moveTo>
                        <a:pt x="371" y="183"/>
                      </a:moveTo>
                      <a:cubicBezTo>
                        <a:pt x="378" y="185"/>
                        <a:pt x="393" y="190"/>
                        <a:pt x="403" y="199"/>
                      </a:cubicBezTo>
                      <a:cubicBezTo>
                        <a:pt x="494" y="286"/>
                        <a:pt x="474" y="282"/>
                        <a:pt x="574" y="278"/>
                      </a:cubicBezTo>
                      <a:cubicBezTo>
                        <a:pt x="612" y="277"/>
                        <a:pt x="611" y="338"/>
                        <a:pt x="579" y="341"/>
                      </a:cubicBezTo>
                      <a:cubicBezTo>
                        <a:pt x="477" y="350"/>
                        <a:pt x="470" y="358"/>
                        <a:pt x="398" y="296"/>
                      </a:cubicBezTo>
                      <a:cubicBezTo>
                        <a:pt x="381" y="385"/>
                        <a:pt x="381" y="385"/>
                        <a:pt x="381" y="385"/>
                      </a:cubicBezTo>
                      <a:cubicBezTo>
                        <a:pt x="380" y="392"/>
                        <a:pt x="383" y="399"/>
                        <a:pt x="390" y="402"/>
                      </a:cubicBezTo>
                      <a:cubicBezTo>
                        <a:pt x="494" y="448"/>
                        <a:pt x="515" y="448"/>
                        <a:pt x="561" y="593"/>
                      </a:cubicBezTo>
                      <a:cubicBezTo>
                        <a:pt x="578" y="638"/>
                        <a:pt x="510" y="668"/>
                        <a:pt x="489" y="626"/>
                      </a:cubicBezTo>
                      <a:cubicBezTo>
                        <a:pt x="417" y="484"/>
                        <a:pt x="405" y="506"/>
                        <a:pt x="233" y="447"/>
                      </a:cubicBezTo>
                      <a:cubicBezTo>
                        <a:pt x="211" y="435"/>
                        <a:pt x="203" y="416"/>
                        <a:pt x="203" y="392"/>
                      </a:cubicBezTo>
                      <a:cubicBezTo>
                        <a:pt x="231" y="239"/>
                        <a:pt x="231" y="239"/>
                        <a:pt x="231" y="239"/>
                      </a:cubicBezTo>
                      <a:cubicBezTo>
                        <a:pt x="164" y="260"/>
                        <a:pt x="171" y="259"/>
                        <a:pt x="157" y="344"/>
                      </a:cubicBezTo>
                      <a:cubicBezTo>
                        <a:pt x="151" y="376"/>
                        <a:pt x="91" y="372"/>
                        <a:pt x="95" y="332"/>
                      </a:cubicBezTo>
                      <a:cubicBezTo>
                        <a:pt x="107" y="207"/>
                        <a:pt x="126" y="199"/>
                        <a:pt x="247" y="155"/>
                      </a:cubicBezTo>
                      <a:cubicBezTo>
                        <a:pt x="264" y="149"/>
                        <a:pt x="304" y="160"/>
                        <a:pt x="313" y="163"/>
                      </a:cubicBezTo>
                      <a:cubicBezTo>
                        <a:pt x="349" y="227"/>
                        <a:pt x="349" y="227"/>
                        <a:pt x="349" y="227"/>
                      </a:cubicBezTo>
                      <a:cubicBezTo>
                        <a:pt x="371" y="183"/>
                        <a:pt x="371" y="183"/>
                        <a:pt x="371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1865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endParaRPr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5B319D67-CEE8-4EC3-8406-109001463703}"/>
              </a:ext>
            </a:extLst>
          </p:cNvPr>
          <p:cNvGrpSpPr/>
          <p:nvPr/>
        </p:nvGrpSpPr>
        <p:grpSpPr>
          <a:xfrm>
            <a:off x="3776056" y="173872"/>
            <a:ext cx="7319916" cy="3882517"/>
            <a:chOff x="2729209" y="2633167"/>
            <a:chExt cx="7319916" cy="3882517"/>
          </a:xfrm>
        </p:grpSpPr>
        <p:grpSp>
          <p:nvGrpSpPr>
            <p:cNvPr id="18" name="组合 26">
              <a:extLst>
                <a:ext uri="{FF2B5EF4-FFF2-40B4-BE49-F238E27FC236}">
                  <a16:creationId xmlns:a16="http://schemas.microsoft.com/office/drawing/2014/main" xmlns="" id="{95127307-5FF2-42B2-AB9B-0A8B9EEF7B9F}"/>
                </a:ext>
              </a:extLst>
            </p:cNvPr>
            <p:cNvGrpSpPr/>
            <p:nvPr/>
          </p:nvGrpSpPr>
          <p:grpSpPr>
            <a:xfrm>
              <a:off x="2729209" y="4373912"/>
              <a:ext cx="1907546" cy="2043154"/>
              <a:chOff x="900983" y="2309582"/>
              <a:chExt cx="1656402" cy="1774156"/>
            </a:xfrm>
          </p:grpSpPr>
          <p:sp>
            <p:nvSpPr>
              <p:cNvPr id="42" name="Freeform: Shape 1">
                <a:extLst>
                  <a:ext uri="{FF2B5EF4-FFF2-40B4-BE49-F238E27FC236}">
                    <a16:creationId xmlns:a16="http://schemas.microsoft.com/office/drawing/2014/main" xmlns="" id="{D3636773-7453-430A-84B7-AAA82796C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159" y="2684578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01</a:t>
                </a:r>
              </a:p>
            </p:txBody>
          </p:sp>
          <p:sp>
            <p:nvSpPr>
              <p:cNvPr id="43" name="Freeform: Shape 2">
                <a:extLst>
                  <a:ext uri="{FF2B5EF4-FFF2-40B4-BE49-F238E27FC236}">
                    <a16:creationId xmlns:a16="http://schemas.microsoft.com/office/drawing/2014/main" xmlns="" id="{95E091D9-1402-4BDE-8AEE-E69387E59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978" y="2309582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39" y="18260"/>
                      <a:pt x="6897" y="19188"/>
                      <a:pt x="9197" y="19335"/>
                    </a:cubicBezTo>
                    <a:cubicBezTo>
                      <a:pt x="8918" y="20157"/>
                      <a:pt x="8453" y="20930"/>
                      <a:pt x="7797" y="21600"/>
                    </a:cubicBezTo>
                    <a:cubicBezTo>
                      <a:pt x="8874" y="21508"/>
                      <a:pt x="9927" y="21069"/>
                      <a:pt x="10751" y="20282"/>
                    </a:cubicBezTo>
                    <a:cubicBezTo>
                      <a:pt x="11091" y="19958"/>
                      <a:pt x="11357" y="19595"/>
                      <a:pt x="11572" y="19211"/>
                    </a:cubicBezTo>
                    <a:cubicBezTo>
                      <a:pt x="13486" y="18876"/>
                      <a:pt x="15317" y="17986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4" name="Freeform: Shape 13">
                <a:extLst>
                  <a:ext uri="{FF2B5EF4-FFF2-40B4-BE49-F238E27FC236}">
                    <a16:creationId xmlns:a16="http://schemas.microsoft.com/office/drawing/2014/main" xmlns="" id="{EF17BB68-026C-4036-BF0D-84C73502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83" y="3451506"/>
                <a:ext cx="1656402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Ảnh đầu vào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19" name="组合 1">
              <a:extLst>
                <a:ext uri="{FF2B5EF4-FFF2-40B4-BE49-F238E27FC236}">
                  <a16:creationId xmlns:a16="http://schemas.microsoft.com/office/drawing/2014/main" xmlns="" id="{61333352-123A-4F7E-85A4-6F0CA0937A4F}"/>
                </a:ext>
              </a:extLst>
            </p:cNvPr>
            <p:cNvGrpSpPr/>
            <p:nvPr/>
          </p:nvGrpSpPr>
          <p:grpSpPr>
            <a:xfrm>
              <a:off x="4013108" y="2633167"/>
              <a:ext cx="2183423" cy="2159436"/>
              <a:chOff x="2058572" y="959449"/>
              <a:chExt cx="1895957" cy="1875128"/>
            </a:xfrm>
          </p:grpSpPr>
          <p:sp>
            <p:nvSpPr>
              <p:cNvPr id="39" name="Freeform: Shape 3">
                <a:extLst>
                  <a:ext uri="{FF2B5EF4-FFF2-40B4-BE49-F238E27FC236}">
                    <a16:creationId xmlns:a16="http://schemas.microsoft.com/office/drawing/2014/main" xmlns="" id="{8EBD2D9F-AD37-4C53-988F-AC6F411C2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369" y="1649719"/>
                <a:ext cx="1049332" cy="1184858"/>
              </a:xfrm>
              <a:custGeom>
                <a:avLst/>
                <a:gdLst>
                  <a:gd name="T0" fmla="+- 0 10800 961"/>
                  <a:gd name="T1" fmla="*/ T0 w 19679"/>
                  <a:gd name="T2" fmla="*/ 10352 h 20704"/>
                  <a:gd name="T3" fmla="+- 0 10800 961"/>
                  <a:gd name="T4" fmla="*/ T3 w 19679"/>
                  <a:gd name="T5" fmla="*/ 10352 h 20704"/>
                  <a:gd name="T6" fmla="+- 0 10800 961"/>
                  <a:gd name="T7" fmla="*/ T6 w 19679"/>
                  <a:gd name="T8" fmla="*/ 10352 h 20704"/>
                  <a:gd name="T9" fmla="+- 0 10800 961"/>
                  <a:gd name="T10" fmla="*/ T9 w 19679"/>
                  <a:gd name="T11" fmla="*/ 10352 h 2070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0704">
                    <a:moveTo>
                      <a:pt x="11880" y="0"/>
                    </a:moveTo>
                    <a:cubicBezTo>
                      <a:pt x="10803" y="87"/>
                      <a:pt x="9750" y="505"/>
                      <a:pt x="8926" y="1250"/>
                    </a:cubicBezTo>
                    <a:cubicBezTo>
                      <a:pt x="8506" y="1629"/>
                      <a:pt x="8190" y="2063"/>
                      <a:pt x="7960" y="2524"/>
                    </a:cubicBezTo>
                    <a:cubicBezTo>
                      <a:pt x="6100" y="2860"/>
                      <a:pt x="4322" y="3700"/>
                      <a:pt x="2881" y="5043"/>
                    </a:cubicBezTo>
                    <a:cubicBezTo>
                      <a:pt x="-961" y="8625"/>
                      <a:pt x="-961" y="14435"/>
                      <a:pt x="2881" y="18017"/>
                    </a:cubicBezTo>
                    <a:cubicBezTo>
                      <a:pt x="6723" y="21600"/>
                      <a:pt x="12954" y="21599"/>
                      <a:pt x="16796" y="18017"/>
                    </a:cubicBezTo>
                    <a:cubicBezTo>
                      <a:pt x="20638" y="14435"/>
                      <a:pt x="20638" y="8625"/>
                      <a:pt x="16796" y="5043"/>
                    </a:cubicBezTo>
                    <a:cubicBezTo>
                      <a:pt x="15021" y="3388"/>
                      <a:pt x="12736" y="2509"/>
                      <a:pt x="10412" y="2383"/>
                    </a:cubicBezTo>
                    <a:cubicBezTo>
                      <a:pt x="10678" y="1519"/>
                      <a:pt x="11159" y="697"/>
                      <a:pt x="11880" y="0"/>
                    </a:cubicBezTo>
                    <a:close/>
                    <a:moveTo>
                      <a:pt x="9838" y="5244"/>
                    </a:moveTo>
                    <a:cubicBezTo>
                      <a:pt x="11564" y="5244"/>
                      <a:pt x="13290" y="5857"/>
                      <a:pt x="14607" y="7085"/>
                    </a:cubicBezTo>
                    <a:cubicBezTo>
                      <a:pt x="17240" y="9540"/>
                      <a:pt x="17240" y="13521"/>
                      <a:pt x="14607" y="15976"/>
                    </a:cubicBezTo>
                    <a:cubicBezTo>
                      <a:pt x="11974" y="18431"/>
                      <a:pt x="7703" y="18431"/>
                      <a:pt x="5070" y="15976"/>
                    </a:cubicBezTo>
                    <a:cubicBezTo>
                      <a:pt x="2437" y="13521"/>
                      <a:pt x="2437" y="9540"/>
                      <a:pt x="5070" y="7085"/>
                    </a:cubicBezTo>
                    <a:cubicBezTo>
                      <a:pt x="6387" y="5857"/>
                      <a:pt x="8113" y="5244"/>
                      <a:pt x="9838" y="5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0" name="Freeform: Shape 8">
                <a:extLst>
                  <a:ext uri="{FF2B5EF4-FFF2-40B4-BE49-F238E27FC236}">
                    <a16:creationId xmlns:a16="http://schemas.microsoft.com/office/drawing/2014/main" xmlns="" id="{8EF6F907-AE7D-43C1-BBFF-D0410DFEB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8572" y="959449"/>
                <a:ext cx="1895957" cy="83395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7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Phát hiện đối tượng</a:t>
                </a:r>
                <a:endParaRPr lang="zh-CN" altLang="en-US" sz="17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1" name="Freeform: Shape 14">
                <a:extLst>
                  <a:ext uri="{FF2B5EF4-FFF2-40B4-BE49-F238E27FC236}">
                    <a16:creationId xmlns:a16="http://schemas.microsoft.com/office/drawing/2014/main" xmlns="" id="{B994C939-7F30-468E-AC41-9AE3795BE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551" y="2159583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02</a:t>
                </a:r>
              </a:p>
            </p:txBody>
          </p:sp>
        </p:grpSp>
        <p:grpSp>
          <p:nvGrpSpPr>
            <p:cNvPr id="20" name="组合 25">
              <a:extLst>
                <a:ext uri="{FF2B5EF4-FFF2-40B4-BE49-F238E27FC236}">
                  <a16:creationId xmlns:a16="http://schemas.microsoft.com/office/drawing/2014/main" xmlns="" id="{5D52054B-7167-406D-AE7D-B250C4BBAC62}"/>
                </a:ext>
              </a:extLst>
            </p:cNvPr>
            <p:cNvGrpSpPr/>
            <p:nvPr/>
          </p:nvGrpSpPr>
          <p:grpSpPr>
            <a:xfrm>
              <a:off x="4970496" y="4373912"/>
              <a:ext cx="2452068" cy="2054237"/>
              <a:chOff x="2930707" y="2309582"/>
              <a:chExt cx="2129234" cy="1783780"/>
            </a:xfrm>
          </p:grpSpPr>
          <p:sp>
            <p:nvSpPr>
              <p:cNvPr id="36" name="Freeform: Shape 4">
                <a:extLst>
                  <a:ext uri="{FF2B5EF4-FFF2-40B4-BE49-F238E27FC236}">
                    <a16:creationId xmlns:a16="http://schemas.microsoft.com/office/drawing/2014/main" xmlns="" id="{7D415B84-7A46-4FF8-B080-3FC622324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0566" y="2309582"/>
                <a:ext cx="1049990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48" y="18270"/>
                      <a:pt x="6921" y="19199"/>
                      <a:pt x="9234" y="19338"/>
                    </a:cubicBezTo>
                    <a:cubicBezTo>
                      <a:pt x="8955" y="20157"/>
                      <a:pt x="8491" y="20932"/>
                      <a:pt x="7837" y="21600"/>
                    </a:cubicBezTo>
                    <a:cubicBezTo>
                      <a:pt x="8914" y="21508"/>
                      <a:pt x="9967" y="21069"/>
                      <a:pt x="10791" y="20282"/>
                    </a:cubicBezTo>
                    <a:cubicBezTo>
                      <a:pt x="11132" y="19957"/>
                      <a:pt x="11400" y="19590"/>
                      <a:pt x="11615" y="19205"/>
                    </a:cubicBezTo>
                    <a:cubicBezTo>
                      <a:pt x="13512" y="18863"/>
                      <a:pt x="15329" y="17974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7" name="Freeform: Shape 12">
                <a:extLst>
                  <a:ext uri="{FF2B5EF4-FFF2-40B4-BE49-F238E27FC236}">
                    <a16:creationId xmlns:a16="http://schemas.microsoft.com/office/drawing/2014/main" xmlns="" id="{13626595-8828-476E-950E-EC209BB45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707" y="3461130"/>
                <a:ext cx="2129234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Nhận diện đối t</a:t>
                </a:r>
                <a:r>
                  <a:rPr lang="vi-VN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ư</a:t>
                </a: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ợng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8" name="Freeform: Shape 15">
                <a:extLst>
                  <a:ext uri="{FF2B5EF4-FFF2-40B4-BE49-F238E27FC236}">
                    <a16:creationId xmlns:a16="http://schemas.microsoft.com/office/drawing/2014/main" xmlns="" id="{1B54E4B7-D508-4687-9EC9-5ECE96854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746" y="2684578"/>
                <a:ext cx="277629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03</a:t>
                </a:r>
              </a:p>
            </p:txBody>
          </p:sp>
        </p:grpSp>
        <p:grpSp>
          <p:nvGrpSpPr>
            <p:cNvPr id="21" name="组合 22">
              <a:extLst>
                <a:ext uri="{FF2B5EF4-FFF2-40B4-BE49-F238E27FC236}">
                  <a16:creationId xmlns:a16="http://schemas.microsoft.com/office/drawing/2014/main" xmlns="" id="{F1BAE7A4-ABCC-4AA2-83E0-D44DB43CF6EB}"/>
                </a:ext>
              </a:extLst>
            </p:cNvPr>
            <p:cNvGrpSpPr/>
            <p:nvPr/>
          </p:nvGrpSpPr>
          <p:grpSpPr>
            <a:xfrm>
              <a:off x="7445536" y="2719804"/>
              <a:ext cx="1806966" cy="2043658"/>
              <a:chOff x="5215294" y="1090521"/>
              <a:chExt cx="1569064" cy="1774594"/>
            </a:xfrm>
          </p:grpSpPr>
          <p:sp>
            <p:nvSpPr>
              <p:cNvPr id="33" name="Freeform: Shape 5">
                <a:extLst>
                  <a:ext uri="{FF2B5EF4-FFF2-40B4-BE49-F238E27FC236}">
                    <a16:creationId xmlns:a16="http://schemas.microsoft.com/office/drawing/2014/main" xmlns="" id="{C95ACEE3-C70D-497D-8E71-8619FA941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294" y="1680257"/>
                <a:ext cx="1049990" cy="1184858"/>
              </a:xfrm>
              <a:custGeom>
                <a:avLst/>
                <a:gdLst>
                  <a:gd name="T0" fmla="+- 0 10800 961"/>
                  <a:gd name="T1" fmla="*/ T0 w 19679"/>
                  <a:gd name="T2" fmla="*/ 10352 h 20704"/>
                  <a:gd name="T3" fmla="+- 0 10800 961"/>
                  <a:gd name="T4" fmla="*/ T3 w 19679"/>
                  <a:gd name="T5" fmla="*/ 10352 h 20704"/>
                  <a:gd name="T6" fmla="+- 0 10800 961"/>
                  <a:gd name="T7" fmla="*/ T6 w 19679"/>
                  <a:gd name="T8" fmla="*/ 10352 h 20704"/>
                  <a:gd name="T9" fmla="+- 0 10800 961"/>
                  <a:gd name="T10" fmla="*/ T9 w 19679"/>
                  <a:gd name="T11" fmla="*/ 10352 h 2070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0704">
                    <a:moveTo>
                      <a:pt x="11963" y="0"/>
                    </a:moveTo>
                    <a:cubicBezTo>
                      <a:pt x="10886" y="87"/>
                      <a:pt x="9837" y="505"/>
                      <a:pt x="9012" y="1250"/>
                    </a:cubicBezTo>
                    <a:cubicBezTo>
                      <a:pt x="8596" y="1626"/>
                      <a:pt x="8279" y="2055"/>
                      <a:pt x="8050" y="2513"/>
                    </a:cubicBezTo>
                    <a:cubicBezTo>
                      <a:pt x="6157" y="2837"/>
                      <a:pt x="4344" y="3678"/>
                      <a:pt x="2881" y="5043"/>
                    </a:cubicBezTo>
                    <a:cubicBezTo>
                      <a:pt x="-961" y="8625"/>
                      <a:pt x="-961" y="14435"/>
                      <a:pt x="2881" y="18017"/>
                    </a:cubicBezTo>
                    <a:cubicBezTo>
                      <a:pt x="6723" y="21600"/>
                      <a:pt x="12954" y="21599"/>
                      <a:pt x="16796" y="18017"/>
                    </a:cubicBezTo>
                    <a:cubicBezTo>
                      <a:pt x="20638" y="14435"/>
                      <a:pt x="20638" y="8625"/>
                      <a:pt x="16796" y="5043"/>
                    </a:cubicBezTo>
                    <a:cubicBezTo>
                      <a:pt x="15042" y="3408"/>
                      <a:pt x="12790" y="2528"/>
                      <a:pt x="10495" y="2386"/>
                    </a:cubicBezTo>
                    <a:cubicBezTo>
                      <a:pt x="10761" y="1521"/>
                      <a:pt x="11241" y="697"/>
                      <a:pt x="11963" y="0"/>
                    </a:cubicBezTo>
                    <a:close/>
                    <a:moveTo>
                      <a:pt x="9838" y="5244"/>
                    </a:moveTo>
                    <a:cubicBezTo>
                      <a:pt x="11564" y="5244"/>
                      <a:pt x="13290" y="5857"/>
                      <a:pt x="14607" y="7085"/>
                    </a:cubicBezTo>
                    <a:cubicBezTo>
                      <a:pt x="17240" y="9540"/>
                      <a:pt x="17240" y="13521"/>
                      <a:pt x="14607" y="15976"/>
                    </a:cubicBezTo>
                    <a:cubicBezTo>
                      <a:pt x="11974" y="18431"/>
                      <a:pt x="7703" y="18431"/>
                      <a:pt x="5070" y="15976"/>
                    </a:cubicBezTo>
                    <a:cubicBezTo>
                      <a:pt x="2437" y="13521"/>
                      <a:pt x="2437" y="9540"/>
                      <a:pt x="5070" y="7085"/>
                    </a:cubicBezTo>
                    <a:cubicBezTo>
                      <a:pt x="6387" y="5857"/>
                      <a:pt x="8113" y="5244"/>
                      <a:pt x="9838" y="52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4" name="Freeform: Shape 9">
                <a:extLst>
                  <a:ext uri="{FF2B5EF4-FFF2-40B4-BE49-F238E27FC236}">
                    <a16:creationId xmlns:a16="http://schemas.microsoft.com/office/drawing/2014/main" xmlns="" id="{62B33431-3B7D-40A7-AFE7-13EBE09B8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294" y="1090521"/>
                <a:ext cx="1569064" cy="632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Tính toán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xmlns="" id="{A08EE5FE-6567-43B1-9F34-AAA8E2949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812" y="2190122"/>
                <a:ext cx="277629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04</a:t>
                </a:r>
              </a:p>
            </p:txBody>
          </p:sp>
        </p:grpSp>
        <p:grpSp>
          <p:nvGrpSpPr>
            <p:cNvPr id="22" name="组合 24">
              <a:extLst>
                <a:ext uri="{FF2B5EF4-FFF2-40B4-BE49-F238E27FC236}">
                  <a16:creationId xmlns:a16="http://schemas.microsoft.com/office/drawing/2014/main" xmlns="" id="{E1D772CB-7E99-414F-AFA8-3EAE5122F23B}"/>
                </a:ext>
              </a:extLst>
            </p:cNvPr>
            <p:cNvGrpSpPr/>
            <p:nvPr/>
          </p:nvGrpSpPr>
          <p:grpSpPr>
            <a:xfrm>
              <a:off x="8654727" y="4448542"/>
              <a:ext cx="1394398" cy="2067142"/>
              <a:chOff x="6225962" y="2401194"/>
              <a:chExt cx="1210811" cy="1794983"/>
            </a:xfrm>
          </p:grpSpPr>
          <p:sp>
            <p:nvSpPr>
              <p:cNvPr id="27" name="Freeform: Shape 6">
                <a:extLst>
                  <a:ext uri="{FF2B5EF4-FFF2-40B4-BE49-F238E27FC236}">
                    <a16:creationId xmlns:a16="http://schemas.microsoft.com/office/drawing/2014/main" xmlns="" id="{056B241E-7E25-4B05-896C-9DD3E1B7D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7441" y="2401194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17" y="18240"/>
                      <a:pt x="6842" y="19168"/>
                      <a:pt x="9114" y="19332"/>
                    </a:cubicBezTo>
                    <a:cubicBezTo>
                      <a:pt x="8835" y="20154"/>
                      <a:pt x="8369" y="20930"/>
                      <a:pt x="7714" y="21600"/>
                    </a:cubicBezTo>
                    <a:cubicBezTo>
                      <a:pt x="8791" y="21508"/>
                      <a:pt x="9844" y="21069"/>
                      <a:pt x="10668" y="20282"/>
                    </a:cubicBezTo>
                    <a:cubicBezTo>
                      <a:pt x="11003" y="19962"/>
                      <a:pt x="11269" y="19602"/>
                      <a:pt x="11482" y="19223"/>
                    </a:cubicBezTo>
                    <a:cubicBezTo>
                      <a:pt x="13428" y="18900"/>
                      <a:pt x="15295" y="18008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4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8" name="Freeform: Shape 11">
                <a:extLst>
                  <a:ext uri="{FF2B5EF4-FFF2-40B4-BE49-F238E27FC236}">
                    <a16:creationId xmlns:a16="http://schemas.microsoft.com/office/drawing/2014/main" xmlns="" id="{B5C7CC24-6169-47B3-9AAE-E6E512C73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962" y="3563945"/>
                <a:ext cx="973311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Kết quả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9" name="Freeform: Shape 17">
                <a:extLst>
                  <a:ext uri="{FF2B5EF4-FFF2-40B4-BE49-F238E27FC236}">
                    <a16:creationId xmlns:a16="http://schemas.microsoft.com/office/drawing/2014/main" xmlns="" id="{B06179AF-6610-4D89-9A09-EF4BE945A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623" y="2803004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  <a:sym typeface="微软雅黑 Light" panose="020B0502040204020203" pitchFamily="34" charset="-122"/>
                  </a:rPr>
                  <a:t>05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10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7">
            <a:extLst>
              <a:ext uri="{FF2B5EF4-FFF2-40B4-BE49-F238E27FC236}">
                <a16:creationId xmlns:a16="http://schemas.microsoft.com/office/drawing/2014/main" xmlns="" id="{035A095E-6B4C-49FD-A10B-4053F9213088}"/>
              </a:ext>
            </a:extLst>
          </p:cNvPr>
          <p:cNvSpPr/>
          <p:nvPr/>
        </p:nvSpPr>
        <p:spPr>
          <a:xfrm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文本框 15">
            <a:extLst>
              <a:ext uri="{FF2B5EF4-FFF2-40B4-BE49-F238E27FC236}">
                <a16:creationId xmlns:a16="http://schemas.microsoft.com/office/drawing/2014/main" xmlns="" id="{88639230-C730-4694-8E5C-0FE0921C0166}"/>
              </a:ext>
            </a:extLst>
          </p:cNvPr>
          <p:cNvSpPr txBox="1"/>
          <p:nvPr/>
        </p:nvSpPr>
        <p:spPr>
          <a:xfrm>
            <a:off x="2792627" y="0"/>
            <a:ext cx="4805036" cy="156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PART 02</a:t>
            </a:r>
          </a:p>
        </p:txBody>
      </p:sp>
      <p:sp>
        <p:nvSpPr>
          <p:cNvPr id="32" name="文本框 17">
            <a:extLst>
              <a:ext uri="{FF2B5EF4-FFF2-40B4-BE49-F238E27FC236}">
                <a16:creationId xmlns:a16="http://schemas.microsoft.com/office/drawing/2014/main" xmlns="" id="{1715F403-B48B-45B4-97D1-A5C2EDDCCBCA}"/>
              </a:ext>
            </a:extLst>
          </p:cNvPr>
          <p:cNvSpPr txBox="1"/>
          <p:nvPr/>
        </p:nvSpPr>
        <p:spPr>
          <a:xfrm>
            <a:off x="2876814" y="1342171"/>
            <a:ext cx="389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H</a:t>
            </a:r>
            <a:r>
              <a:rPr lang="vi-VN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ư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ớng giải quyết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Montserrat Light" panose="00000400000000000000" pitchFamily="2" charset="0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3" name="椭圆 5">
            <a:extLst>
              <a:ext uri="{FF2B5EF4-FFF2-40B4-BE49-F238E27FC236}">
                <a16:creationId xmlns:a16="http://schemas.microsoft.com/office/drawing/2014/main" xmlns="" id="{E620BA25-A29D-4F5B-BE85-399615816A62}"/>
              </a:ext>
            </a:extLst>
          </p:cNvPr>
          <p:cNvSpPr/>
          <p:nvPr/>
        </p:nvSpPr>
        <p:spPr>
          <a:xfrm>
            <a:off x="1235838" y="655114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xmlns="" id="{37BE3109-0B99-4EEA-872C-3A6912560FC9}"/>
              </a:ext>
            </a:extLst>
          </p:cNvPr>
          <p:cNvSpPr/>
          <p:nvPr/>
        </p:nvSpPr>
        <p:spPr bwMode="auto">
          <a:xfrm>
            <a:off x="1887204" y="1530340"/>
            <a:ext cx="460822" cy="191644"/>
          </a:xfrm>
          <a:custGeom>
            <a:avLst/>
            <a:gdLst>
              <a:gd name="T0" fmla="*/ 25 w 533"/>
              <a:gd name="T1" fmla="*/ 165 h 222"/>
              <a:gd name="T2" fmla="*/ 158 w 533"/>
              <a:gd name="T3" fmla="*/ 165 h 222"/>
              <a:gd name="T4" fmla="*/ 158 w 533"/>
              <a:gd name="T5" fmla="*/ 108 h 222"/>
              <a:gd name="T6" fmla="*/ 184 w 533"/>
              <a:gd name="T7" fmla="*/ 83 h 222"/>
              <a:gd name="T8" fmla="*/ 317 w 533"/>
              <a:gd name="T9" fmla="*/ 83 h 222"/>
              <a:gd name="T10" fmla="*/ 317 w 533"/>
              <a:gd name="T11" fmla="*/ 25 h 222"/>
              <a:gd name="T12" fmla="*/ 343 w 533"/>
              <a:gd name="T13" fmla="*/ 0 h 222"/>
              <a:gd name="T14" fmla="*/ 533 w 533"/>
              <a:gd name="T15" fmla="*/ 0 h 222"/>
              <a:gd name="T16" fmla="*/ 533 w 533"/>
              <a:gd name="T17" fmla="*/ 32 h 222"/>
              <a:gd name="T18" fmla="*/ 508 w 533"/>
              <a:gd name="T19" fmla="*/ 57 h 222"/>
              <a:gd name="T20" fmla="*/ 375 w 533"/>
              <a:gd name="T21" fmla="*/ 57 h 222"/>
              <a:gd name="T22" fmla="*/ 375 w 533"/>
              <a:gd name="T23" fmla="*/ 114 h 222"/>
              <a:gd name="T24" fmla="*/ 349 w 533"/>
              <a:gd name="T25" fmla="*/ 140 h 222"/>
              <a:gd name="T26" fmla="*/ 216 w 533"/>
              <a:gd name="T27" fmla="*/ 140 h 222"/>
              <a:gd name="T28" fmla="*/ 216 w 533"/>
              <a:gd name="T29" fmla="*/ 197 h 222"/>
              <a:gd name="T30" fmla="*/ 190 w 533"/>
              <a:gd name="T31" fmla="*/ 222 h 222"/>
              <a:gd name="T32" fmla="*/ 0 w 533"/>
              <a:gd name="T33" fmla="*/ 222 h 222"/>
              <a:gd name="T34" fmla="*/ 0 w 533"/>
              <a:gd name="T35" fmla="*/ 191 h 222"/>
              <a:gd name="T36" fmla="*/ 25 w 533"/>
              <a:gd name="T37" fmla="*/ 16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33" h="222">
                <a:moveTo>
                  <a:pt x="25" y="165"/>
                </a:moveTo>
                <a:cubicBezTo>
                  <a:pt x="158" y="165"/>
                  <a:pt x="158" y="165"/>
                  <a:pt x="158" y="165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8" y="94"/>
                  <a:pt x="170" y="83"/>
                  <a:pt x="184" y="83"/>
                </a:cubicBezTo>
                <a:cubicBezTo>
                  <a:pt x="317" y="83"/>
                  <a:pt x="317" y="83"/>
                  <a:pt x="317" y="83"/>
                </a:cubicBezTo>
                <a:cubicBezTo>
                  <a:pt x="317" y="25"/>
                  <a:pt x="317" y="25"/>
                  <a:pt x="317" y="25"/>
                </a:cubicBezTo>
                <a:cubicBezTo>
                  <a:pt x="317" y="11"/>
                  <a:pt x="329" y="0"/>
                  <a:pt x="343" y="0"/>
                </a:cubicBezTo>
                <a:cubicBezTo>
                  <a:pt x="533" y="0"/>
                  <a:pt x="533" y="0"/>
                  <a:pt x="533" y="0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3" y="46"/>
                  <a:pt x="522" y="57"/>
                  <a:pt x="508" y="57"/>
                </a:cubicBezTo>
                <a:cubicBezTo>
                  <a:pt x="375" y="57"/>
                  <a:pt x="375" y="57"/>
                  <a:pt x="375" y="57"/>
                </a:cubicBezTo>
                <a:cubicBezTo>
                  <a:pt x="375" y="114"/>
                  <a:pt x="375" y="114"/>
                  <a:pt x="375" y="114"/>
                </a:cubicBezTo>
                <a:cubicBezTo>
                  <a:pt x="375" y="128"/>
                  <a:pt x="363" y="140"/>
                  <a:pt x="349" y="140"/>
                </a:cubicBezTo>
                <a:cubicBezTo>
                  <a:pt x="216" y="140"/>
                  <a:pt x="216" y="140"/>
                  <a:pt x="216" y="140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16" y="211"/>
                  <a:pt x="204" y="222"/>
                  <a:pt x="190" y="222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77"/>
                  <a:pt x="11" y="165"/>
                  <a:pt x="25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xmlns="" id="{742042BF-1431-40C4-A46A-8E89B090D085}"/>
              </a:ext>
            </a:extLst>
          </p:cNvPr>
          <p:cNvSpPr>
            <a:spLocks noEditPoints="1"/>
          </p:cNvSpPr>
          <p:nvPr/>
        </p:nvSpPr>
        <p:spPr bwMode="auto">
          <a:xfrm>
            <a:off x="1645089" y="1014292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6" name="圆角矩形 13">
            <a:extLst>
              <a:ext uri="{FF2B5EF4-FFF2-40B4-BE49-F238E27FC236}">
                <a16:creationId xmlns:a16="http://schemas.microsoft.com/office/drawing/2014/main" xmlns="" id="{3AA66F1C-F0F1-44B7-A2AE-5B8D5FBB3C76}"/>
              </a:ext>
            </a:extLst>
          </p:cNvPr>
          <p:cNvSpPr/>
          <p:nvPr/>
        </p:nvSpPr>
        <p:spPr>
          <a:xfrm flipV="1">
            <a:off x="2988317" y="1926946"/>
            <a:ext cx="5121108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7" name="文本框 17">
            <a:extLst>
              <a:ext uri="{FF2B5EF4-FFF2-40B4-BE49-F238E27FC236}">
                <a16:creationId xmlns:a16="http://schemas.microsoft.com/office/drawing/2014/main" xmlns="" id="{B6211858-F864-4800-BDAE-9D0C40065D59}"/>
              </a:ext>
            </a:extLst>
          </p:cNvPr>
          <p:cNvSpPr txBox="1"/>
          <p:nvPr/>
        </p:nvSpPr>
        <p:spPr>
          <a:xfrm>
            <a:off x="2485572" y="2120913"/>
            <a:ext cx="9797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Phương pháp trích đặc trưng: 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 </a:t>
            </a:r>
            <a:r>
              <a:rPr lang="en-US" sz="24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of Oriented Gradient</a:t>
            </a:r>
            <a:r>
              <a:rPr lang="en-US" sz="24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defRPr/>
            </a:pP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Đặc trưng HOG mô tả cục bộ sự xuất hiện của đối tượng trong ảnh bằng sự thay đổi mức sáng của các điểm ảnh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09" r="1240"/>
          <a:stretch/>
        </p:blipFill>
        <p:spPr>
          <a:xfrm>
            <a:off x="8832916" y="3903457"/>
            <a:ext cx="1809175" cy="2562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17683" r="63491" b="19495"/>
          <a:stretch/>
        </p:blipFill>
        <p:spPr>
          <a:xfrm>
            <a:off x="3337548" y="3798240"/>
            <a:ext cx="2123967" cy="266778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986021" y="5175315"/>
            <a:ext cx="2123404" cy="9427"/>
          </a:xfrm>
          <a:prstGeom prst="straightConnector1">
            <a:avLst/>
          </a:prstGeom>
          <a:ln w="38100">
            <a:solidFill>
              <a:srgbClr val="3138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6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7">
            <a:extLst>
              <a:ext uri="{FF2B5EF4-FFF2-40B4-BE49-F238E27FC236}">
                <a16:creationId xmlns:a16="http://schemas.microsoft.com/office/drawing/2014/main" xmlns="" id="{035A095E-6B4C-49FD-A10B-4053F9213088}"/>
              </a:ext>
            </a:extLst>
          </p:cNvPr>
          <p:cNvSpPr/>
          <p:nvPr/>
        </p:nvSpPr>
        <p:spPr>
          <a:xfrm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3" name="椭圆 5">
            <a:extLst>
              <a:ext uri="{FF2B5EF4-FFF2-40B4-BE49-F238E27FC236}">
                <a16:creationId xmlns:a16="http://schemas.microsoft.com/office/drawing/2014/main" xmlns="" id="{E620BA25-A29D-4F5B-BE85-399615816A62}"/>
              </a:ext>
            </a:extLst>
          </p:cNvPr>
          <p:cNvSpPr/>
          <p:nvPr/>
        </p:nvSpPr>
        <p:spPr>
          <a:xfrm>
            <a:off x="1235838" y="655114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xmlns="" id="{37BE3109-0B99-4EEA-872C-3A6912560FC9}"/>
              </a:ext>
            </a:extLst>
          </p:cNvPr>
          <p:cNvSpPr/>
          <p:nvPr/>
        </p:nvSpPr>
        <p:spPr bwMode="auto">
          <a:xfrm>
            <a:off x="1887204" y="1530340"/>
            <a:ext cx="460822" cy="191644"/>
          </a:xfrm>
          <a:custGeom>
            <a:avLst/>
            <a:gdLst>
              <a:gd name="T0" fmla="*/ 25 w 533"/>
              <a:gd name="T1" fmla="*/ 165 h 222"/>
              <a:gd name="T2" fmla="*/ 158 w 533"/>
              <a:gd name="T3" fmla="*/ 165 h 222"/>
              <a:gd name="T4" fmla="*/ 158 w 533"/>
              <a:gd name="T5" fmla="*/ 108 h 222"/>
              <a:gd name="T6" fmla="*/ 184 w 533"/>
              <a:gd name="T7" fmla="*/ 83 h 222"/>
              <a:gd name="T8" fmla="*/ 317 w 533"/>
              <a:gd name="T9" fmla="*/ 83 h 222"/>
              <a:gd name="T10" fmla="*/ 317 w 533"/>
              <a:gd name="T11" fmla="*/ 25 h 222"/>
              <a:gd name="T12" fmla="*/ 343 w 533"/>
              <a:gd name="T13" fmla="*/ 0 h 222"/>
              <a:gd name="T14" fmla="*/ 533 w 533"/>
              <a:gd name="T15" fmla="*/ 0 h 222"/>
              <a:gd name="T16" fmla="*/ 533 w 533"/>
              <a:gd name="T17" fmla="*/ 32 h 222"/>
              <a:gd name="T18" fmla="*/ 508 w 533"/>
              <a:gd name="T19" fmla="*/ 57 h 222"/>
              <a:gd name="T20" fmla="*/ 375 w 533"/>
              <a:gd name="T21" fmla="*/ 57 h 222"/>
              <a:gd name="T22" fmla="*/ 375 w 533"/>
              <a:gd name="T23" fmla="*/ 114 h 222"/>
              <a:gd name="T24" fmla="*/ 349 w 533"/>
              <a:gd name="T25" fmla="*/ 140 h 222"/>
              <a:gd name="T26" fmla="*/ 216 w 533"/>
              <a:gd name="T27" fmla="*/ 140 h 222"/>
              <a:gd name="T28" fmla="*/ 216 w 533"/>
              <a:gd name="T29" fmla="*/ 197 h 222"/>
              <a:gd name="T30" fmla="*/ 190 w 533"/>
              <a:gd name="T31" fmla="*/ 222 h 222"/>
              <a:gd name="T32" fmla="*/ 0 w 533"/>
              <a:gd name="T33" fmla="*/ 222 h 222"/>
              <a:gd name="T34" fmla="*/ 0 w 533"/>
              <a:gd name="T35" fmla="*/ 191 h 222"/>
              <a:gd name="T36" fmla="*/ 25 w 533"/>
              <a:gd name="T37" fmla="*/ 16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33" h="222">
                <a:moveTo>
                  <a:pt x="25" y="165"/>
                </a:moveTo>
                <a:cubicBezTo>
                  <a:pt x="158" y="165"/>
                  <a:pt x="158" y="165"/>
                  <a:pt x="158" y="165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8" y="94"/>
                  <a:pt x="170" y="83"/>
                  <a:pt x="184" y="83"/>
                </a:cubicBezTo>
                <a:cubicBezTo>
                  <a:pt x="317" y="83"/>
                  <a:pt x="317" y="83"/>
                  <a:pt x="317" y="83"/>
                </a:cubicBezTo>
                <a:cubicBezTo>
                  <a:pt x="317" y="25"/>
                  <a:pt x="317" y="25"/>
                  <a:pt x="317" y="25"/>
                </a:cubicBezTo>
                <a:cubicBezTo>
                  <a:pt x="317" y="11"/>
                  <a:pt x="329" y="0"/>
                  <a:pt x="343" y="0"/>
                </a:cubicBezTo>
                <a:cubicBezTo>
                  <a:pt x="533" y="0"/>
                  <a:pt x="533" y="0"/>
                  <a:pt x="533" y="0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3" y="46"/>
                  <a:pt x="522" y="57"/>
                  <a:pt x="508" y="57"/>
                </a:cubicBezTo>
                <a:cubicBezTo>
                  <a:pt x="375" y="57"/>
                  <a:pt x="375" y="57"/>
                  <a:pt x="375" y="57"/>
                </a:cubicBezTo>
                <a:cubicBezTo>
                  <a:pt x="375" y="114"/>
                  <a:pt x="375" y="114"/>
                  <a:pt x="375" y="114"/>
                </a:cubicBezTo>
                <a:cubicBezTo>
                  <a:pt x="375" y="128"/>
                  <a:pt x="363" y="140"/>
                  <a:pt x="349" y="140"/>
                </a:cubicBezTo>
                <a:cubicBezTo>
                  <a:pt x="216" y="140"/>
                  <a:pt x="216" y="140"/>
                  <a:pt x="216" y="140"/>
                </a:cubicBezTo>
                <a:cubicBezTo>
                  <a:pt x="216" y="197"/>
                  <a:pt x="216" y="197"/>
                  <a:pt x="216" y="197"/>
                </a:cubicBezTo>
                <a:cubicBezTo>
                  <a:pt x="216" y="211"/>
                  <a:pt x="204" y="222"/>
                  <a:pt x="190" y="222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77"/>
                  <a:pt x="11" y="165"/>
                  <a:pt x="25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xmlns="" id="{742042BF-1431-40C4-A46A-8E89B090D085}"/>
              </a:ext>
            </a:extLst>
          </p:cNvPr>
          <p:cNvSpPr>
            <a:spLocks noEditPoints="1"/>
          </p:cNvSpPr>
          <p:nvPr/>
        </p:nvSpPr>
        <p:spPr bwMode="auto">
          <a:xfrm>
            <a:off x="1645089" y="1014292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92627" y="0"/>
            <a:ext cx="5316798" cy="1972665"/>
            <a:chOff x="2792627" y="0"/>
            <a:chExt cx="5316798" cy="1972665"/>
          </a:xfrm>
        </p:grpSpPr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8639230-C730-4694-8E5C-0FE0921C0166}"/>
                </a:ext>
              </a:extLst>
            </p:cNvPr>
            <p:cNvSpPr txBox="1"/>
            <p:nvPr/>
          </p:nvSpPr>
          <p:spPr>
            <a:xfrm>
              <a:off x="2792627" y="0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02</a:t>
              </a:r>
            </a:p>
          </p:txBody>
        </p:sp>
        <p:sp>
          <p:nvSpPr>
            <p:cNvPr id="32" name="文本框 17">
              <a:extLst>
                <a:ext uri="{FF2B5EF4-FFF2-40B4-BE49-F238E27FC236}">
                  <a16:creationId xmlns:a16="http://schemas.microsoft.com/office/drawing/2014/main" xmlns="" id="{1715F403-B48B-45B4-97D1-A5C2EDDCCBCA}"/>
                </a:ext>
              </a:extLst>
            </p:cNvPr>
            <p:cNvSpPr txBox="1"/>
            <p:nvPr/>
          </p:nvSpPr>
          <p:spPr>
            <a:xfrm>
              <a:off x="2876814" y="1342171"/>
              <a:ext cx="3892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H</a:t>
              </a:r>
              <a:r>
                <a:rPr lang="vi-VN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ư</a:t>
              </a:r>
              <a:r>
                <a:rPr lang="en-US" altLang="zh-CN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ớng giải quyết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36" name="圆角矩形 13">
              <a:extLst>
                <a:ext uri="{FF2B5EF4-FFF2-40B4-BE49-F238E27FC236}">
                  <a16:creationId xmlns:a16="http://schemas.microsoft.com/office/drawing/2014/main" xmlns="" id="{3AA66F1C-F0F1-44B7-A2AE-5B8D5FBB3C76}"/>
                </a:ext>
              </a:extLst>
            </p:cNvPr>
            <p:cNvSpPr/>
            <p:nvPr/>
          </p:nvSpPr>
          <p:spPr>
            <a:xfrm flipV="1">
              <a:off x="2988317" y="1926946"/>
              <a:ext cx="5121108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sp>
        <p:nvSpPr>
          <p:cNvPr id="37" name="文本框 17">
            <a:extLst>
              <a:ext uri="{FF2B5EF4-FFF2-40B4-BE49-F238E27FC236}">
                <a16:creationId xmlns:a16="http://schemas.microsoft.com/office/drawing/2014/main" xmlns="" id="{B6211858-F864-4800-BDAE-9D0C40065D59}"/>
              </a:ext>
            </a:extLst>
          </p:cNvPr>
          <p:cNvSpPr txBox="1"/>
          <p:nvPr/>
        </p:nvSpPr>
        <p:spPr>
          <a:xfrm>
            <a:off x="2485572" y="2120913"/>
            <a:ext cx="9797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Giải thuật máy học véc-tơ hỗ trợ (Support vector machines - SVM)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 Được Vapnik nghiên cứu vào những năm 1965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 Là một giải pháp hữu hiệu cho máy học, khai khoáng dữ liệu…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	</a:t>
            </a:r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 Được sử dụng nhiều cho các bài toán phân lớp, nhận diện, 	chẩn đoán bệnh v..v..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0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xmlns="" id="{F094AEE8-161C-4613-A6BB-E75BFF5FC357}"/>
              </a:ext>
            </a:extLst>
          </p:cNvPr>
          <p:cNvSpPr/>
          <p:nvPr/>
        </p:nvSpPr>
        <p:spPr>
          <a:xfrm flipV="1">
            <a:off x="-74767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5">
            <a:extLst>
              <a:ext uri="{FF2B5EF4-FFF2-40B4-BE49-F238E27FC236}">
                <a16:creationId xmlns:a16="http://schemas.microsoft.com/office/drawing/2014/main" xmlns="" id="{8122D73C-4C95-4699-B6ED-627FE9C710AB}"/>
              </a:ext>
            </a:extLst>
          </p:cNvPr>
          <p:cNvSpPr/>
          <p:nvPr/>
        </p:nvSpPr>
        <p:spPr>
          <a:xfrm>
            <a:off x="1244630" y="4594068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635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F006CAD0-5BBE-453D-B336-B5F05F006CEA}"/>
              </a:ext>
            </a:extLst>
          </p:cNvPr>
          <p:cNvSpPr>
            <a:spLocks noEditPoints="1"/>
          </p:cNvSpPr>
          <p:nvPr/>
        </p:nvSpPr>
        <p:spPr bwMode="auto">
          <a:xfrm>
            <a:off x="1653881" y="4953246"/>
            <a:ext cx="529214" cy="655758"/>
          </a:xfrm>
          <a:custGeom>
            <a:avLst/>
            <a:gdLst>
              <a:gd name="T0" fmla="*/ 28 w 612"/>
              <a:gd name="T1" fmla="*/ 504 h 759"/>
              <a:gd name="T2" fmla="*/ 148 w 612"/>
              <a:gd name="T3" fmla="*/ 514 h 759"/>
              <a:gd name="T4" fmla="*/ 179 w 612"/>
              <a:gd name="T5" fmla="*/ 488 h 759"/>
              <a:gd name="T6" fmla="*/ 184 w 612"/>
              <a:gd name="T7" fmla="*/ 423 h 759"/>
              <a:gd name="T8" fmla="*/ 158 w 612"/>
              <a:gd name="T9" fmla="*/ 392 h 759"/>
              <a:gd name="T10" fmla="*/ 38 w 612"/>
              <a:gd name="T11" fmla="*/ 381 h 759"/>
              <a:gd name="T12" fmla="*/ 7 w 612"/>
              <a:gd name="T13" fmla="*/ 407 h 759"/>
              <a:gd name="T14" fmla="*/ 2 w 612"/>
              <a:gd name="T15" fmla="*/ 473 h 759"/>
              <a:gd name="T16" fmla="*/ 28 w 612"/>
              <a:gd name="T17" fmla="*/ 504 h 759"/>
              <a:gd name="T18" fmla="*/ 157 w 612"/>
              <a:gd name="T19" fmla="*/ 669 h 759"/>
              <a:gd name="T20" fmla="*/ 254 w 612"/>
              <a:gd name="T21" fmla="*/ 487 h 759"/>
              <a:gd name="T22" fmla="*/ 334 w 612"/>
              <a:gd name="T23" fmla="*/ 512 h 759"/>
              <a:gd name="T24" fmla="*/ 342 w 612"/>
              <a:gd name="T25" fmla="*/ 515 h 759"/>
              <a:gd name="T26" fmla="*/ 216 w 612"/>
              <a:gd name="T27" fmla="*/ 722 h 759"/>
              <a:gd name="T28" fmla="*/ 157 w 612"/>
              <a:gd name="T29" fmla="*/ 669 h 759"/>
              <a:gd name="T30" fmla="*/ 379 w 612"/>
              <a:gd name="T31" fmla="*/ 7 h 759"/>
              <a:gd name="T32" fmla="*/ 426 w 612"/>
              <a:gd name="T33" fmla="*/ 84 h 759"/>
              <a:gd name="T34" fmla="*/ 349 w 612"/>
              <a:gd name="T35" fmla="*/ 150 h 759"/>
              <a:gd name="T36" fmla="*/ 304 w 612"/>
              <a:gd name="T37" fmla="*/ 59 h 759"/>
              <a:gd name="T38" fmla="*/ 379 w 612"/>
              <a:gd name="T39" fmla="*/ 7 h 759"/>
              <a:gd name="T40" fmla="*/ 371 w 612"/>
              <a:gd name="T41" fmla="*/ 183 h 759"/>
              <a:gd name="T42" fmla="*/ 403 w 612"/>
              <a:gd name="T43" fmla="*/ 199 h 759"/>
              <a:gd name="T44" fmla="*/ 574 w 612"/>
              <a:gd name="T45" fmla="*/ 278 h 759"/>
              <a:gd name="T46" fmla="*/ 579 w 612"/>
              <a:gd name="T47" fmla="*/ 341 h 759"/>
              <a:gd name="T48" fmla="*/ 398 w 612"/>
              <a:gd name="T49" fmla="*/ 296 h 759"/>
              <a:gd name="T50" fmla="*/ 381 w 612"/>
              <a:gd name="T51" fmla="*/ 385 h 759"/>
              <a:gd name="T52" fmla="*/ 390 w 612"/>
              <a:gd name="T53" fmla="*/ 402 h 759"/>
              <a:gd name="T54" fmla="*/ 561 w 612"/>
              <a:gd name="T55" fmla="*/ 593 h 759"/>
              <a:gd name="T56" fmla="*/ 489 w 612"/>
              <a:gd name="T57" fmla="*/ 626 h 759"/>
              <a:gd name="T58" fmla="*/ 233 w 612"/>
              <a:gd name="T59" fmla="*/ 447 h 759"/>
              <a:gd name="T60" fmla="*/ 203 w 612"/>
              <a:gd name="T61" fmla="*/ 392 h 759"/>
              <a:gd name="T62" fmla="*/ 231 w 612"/>
              <a:gd name="T63" fmla="*/ 239 h 759"/>
              <a:gd name="T64" fmla="*/ 157 w 612"/>
              <a:gd name="T65" fmla="*/ 344 h 759"/>
              <a:gd name="T66" fmla="*/ 95 w 612"/>
              <a:gd name="T67" fmla="*/ 332 h 759"/>
              <a:gd name="T68" fmla="*/ 247 w 612"/>
              <a:gd name="T69" fmla="*/ 155 h 759"/>
              <a:gd name="T70" fmla="*/ 313 w 612"/>
              <a:gd name="T71" fmla="*/ 163 h 759"/>
              <a:gd name="T72" fmla="*/ 349 w 612"/>
              <a:gd name="T73" fmla="*/ 227 h 759"/>
              <a:gd name="T74" fmla="*/ 371 w 612"/>
              <a:gd name="T75" fmla="*/ 183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2" h="759">
                <a:moveTo>
                  <a:pt x="28" y="504"/>
                </a:moveTo>
                <a:cubicBezTo>
                  <a:pt x="148" y="514"/>
                  <a:pt x="148" y="514"/>
                  <a:pt x="148" y="514"/>
                </a:cubicBezTo>
                <a:cubicBezTo>
                  <a:pt x="164" y="516"/>
                  <a:pt x="177" y="504"/>
                  <a:pt x="179" y="488"/>
                </a:cubicBezTo>
                <a:cubicBezTo>
                  <a:pt x="184" y="423"/>
                  <a:pt x="184" y="423"/>
                  <a:pt x="184" y="423"/>
                </a:cubicBezTo>
                <a:cubicBezTo>
                  <a:pt x="186" y="407"/>
                  <a:pt x="174" y="393"/>
                  <a:pt x="158" y="392"/>
                </a:cubicBezTo>
                <a:cubicBezTo>
                  <a:pt x="38" y="381"/>
                  <a:pt x="38" y="381"/>
                  <a:pt x="38" y="381"/>
                </a:cubicBezTo>
                <a:cubicBezTo>
                  <a:pt x="23" y="380"/>
                  <a:pt x="9" y="392"/>
                  <a:pt x="7" y="407"/>
                </a:cubicBezTo>
                <a:cubicBezTo>
                  <a:pt x="2" y="473"/>
                  <a:pt x="2" y="473"/>
                  <a:pt x="2" y="473"/>
                </a:cubicBezTo>
                <a:cubicBezTo>
                  <a:pt x="0" y="489"/>
                  <a:pt x="12" y="503"/>
                  <a:pt x="28" y="504"/>
                </a:cubicBezTo>
                <a:close/>
                <a:moveTo>
                  <a:pt x="157" y="669"/>
                </a:moveTo>
                <a:cubicBezTo>
                  <a:pt x="220" y="595"/>
                  <a:pt x="230" y="592"/>
                  <a:pt x="254" y="487"/>
                </a:cubicBezTo>
                <a:cubicBezTo>
                  <a:pt x="280" y="496"/>
                  <a:pt x="307" y="504"/>
                  <a:pt x="334" y="512"/>
                </a:cubicBezTo>
                <a:cubicBezTo>
                  <a:pt x="337" y="513"/>
                  <a:pt x="339" y="514"/>
                  <a:pt x="342" y="515"/>
                </a:cubicBezTo>
                <a:cubicBezTo>
                  <a:pt x="303" y="633"/>
                  <a:pt x="296" y="637"/>
                  <a:pt x="216" y="722"/>
                </a:cubicBezTo>
                <a:cubicBezTo>
                  <a:pt x="180" y="759"/>
                  <a:pt x="122" y="709"/>
                  <a:pt x="157" y="669"/>
                </a:cubicBezTo>
                <a:close/>
                <a:moveTo>
                  <a:pt x="379" y="7"/>
                </a:moveTo>
                <a:cubicBezTo>
                  <a:pt x="413" y="15"/>
                  <a:pt x="434" y="49"/>
                  <a:pt x="426" y="84"/>
                </a:cubicBezTo>
                <a:cubicBezTo>
                  <a:pt x="419" y="120"/>
                  <a:pt x="383" y="157"/>
                  <a:pt x="349" y="150"/>
                </a:cubicBezTo>
                <a:cubicBezTo>
                  <a:pt x="315" y="143"/>
                  <a:pt x="297" y="94"/>
                  <a:pt x="304" y="59"/>
                </a:cubicBezTo>
                <a:cubicBezTo>
                  <a:pt x="312" y="23"/>
                  <a:pt x="345" y="0"/>
                  <a:pt x="379" y="7"/>
                </a:cubicBezTo>
                <a:close/>
                <a:moveTo>
                  <a:pt x="371" y="183"/>
                </a:moveTo>
                <a:cubicBezTo>
                  <a:pt x="378" y="185"/>
                  <a:pt x="393" y="190"/>
                  <a:pt x="403" y="199"/>
                </a:cubicBezTo>
                <a:cubicBezTo>
                  <a:pt x="494" y="286"/>
                  <a:pt x="474" y="282"/>
                  <a:pt x="574" y="278"/>
                </a:cubicBezTo>
                <a:cubicBezTo>
                  <a:pt x="612" y="277"/>
                  <a:pt x="611" y="338"/>
                  <a:pt x="579" y="341"/>
                </a:cubicBezTo>
                <a:cubicBezTo>
                  <a:pt x="477" y="350"/>
                  <a:pt x="470" y="358"/>
                  <a:pt x="398" y="296"/>
                </a:cubicBezTo>
                <a:cubicBezTo>
                  <a:pt x="381" y="385"/>
                  <a:pt x="381" y="385"/>
                  <a:pt x="381" y="385"/>
                </a:cubicBezTo>
                <a:cubicBezTo>
                  <a:pt x="380" y="392"/>
                  <a:pt x="383" y="399"/>
                  <a:pt x="390" y="402"/>
                </a:cubicBezTo>
                <a:cubicBezTo>
                  <a:pt x="494" y="448"/>
                  <a:pt x="515" y="448"/>
                  <a:pt x="561" y="593"/>
                </a:cubicBezTo>
                <a:cubicBezTo>
                  <a:pt x="578" y="638"/>
                  <a:pt x="510" y="668"/>
                  <a:pt x="489" y="626"/>
                </a:cubicBezTo>
                <a:cubicBezTo>
                  <a:pt x="417" y="484"/>
                  <a:pt x="405" y="506"/>
                  <a:pt x="233" y="447"/>
                </a:cubicBezTo>
                <a:cubicBezTo>
                  <a:pt x="211" y="435"/>
                  <a:pt x="203" y="416"/>
                  <a:pt x="203" y="392"/>
                </a:cubicBezTo>
                <a:cubicBezTo>
                  <a:pt x="231" y="239"/>
                  <a:pt x="231" y="239"/>
                  <a:pt x="231" y="239"/>
                </a:cubicBezTo>
                <a:cubicBezTo>
                  <a:pt x="164" y="260"/>
                  <a:pt x="171" y="259"/>
                  <a:pt x="157" y="344"/>
                </a:cubicBezTo>
                <a:cubicBezTo>
                  <a:pt x="151" y="376"/>
                  <a:pt x="91" y="372"/>
                  <a:pt x="95" y="332"/>
                </a:cubicBezTo>
                <a:cubicBezTo>
                  <a:pt x="107" y="207"/>
                  <a:pt x="126" y="199"/>
                  <a:pt x="247" y="155"/>
                </a:cubicBezTo>
                <a:cubicBezTo>
                  <a:pt x="264" y="149"/>
                  <a:pt x="304" y="160"/>
                  <a:pt x="313" y="163"/>
                </a:cubicBezTo>
                <a:cubicBezTo>
                  <a:pt x="349" y="227"/>
                  <a:pt x="349" y="227"/>
                  <a:pt x="349" y="227"/>
                </a:cubicBezTo>
                <a:cubicBezTo>
                  <a:pt x="371" y="183"/>
                  <a:pt x="371" y="183"/>
                  <a:pt x="371" y="1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4418FD-6D08-4627-A561-D04C9A7E6D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708" y="349172"/>
            <a:ext cx="5350510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EA231-CF21-4380-A989-2C4587A88249}"/>
              </a:ext>
            </a:extLst>
          </p:cNvPr>
          <p:cNvSpPr txBox="1"/>
          <p:nvPr/>
        </p:nvSpPr>
        <p:spPr>
          <a:xfrm>
            <a:off x="7949174" y="134288"/>
            <a:ext cx="349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Montserrat Light" panose="00000400000000000000" pitchFamily="2" charset="0"/>
              </a:rPr>
              <a:t>Chuẩn bị dữ liệu</a:t>
            </a: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xmlns="" id="{2D321EF9-59A4-4E29-A554-ADE0AADEBC0A}"/>
              </a:ext>
            </a:extLst>
          </p:cNvPr>
          <p:cNvSpPr txBox="1"/>
          <p:nvPr/>
        </p:nvSpPr>
        <p:spPr>
          <a:xfrm>
            <a:off x="4793722" y="657508"/>
            <a:ext cx="7398278" cy="46628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Tập 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train: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data_svm_train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Bao gồm : 480 ảnh (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số từ 0 -&gt; 9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và các toán tử 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+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”, 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 )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Nhãn: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accent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số: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foldel 0 -&gt; 9 (mỗi folder 40 ảnh chữ viết tay kích thước 30 x 60 pixel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+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”, 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”: 2 folder (Mỗi folder 40 ảnh chữ viết tay kích thước 30 x 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30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pixel ) 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Tập </a:t>
            </a:r>
            <a:r>
              <a:rPr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test: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data_svm_test</a:t>
            </a:r>
          </a:p>
          <a:p>
            <a:pPr>
              <a:lnSpc>
                <a:spcPct val="150000"/>
              </a:lnSpc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Bao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gồm : 180 ảnh (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số từ 0 -&gt; 9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và các toán tử 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+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”, 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 </a:t>
            </a:r>
            <a:r>
              <a:rPr lang="en-US" altLang="zh-CN" b="1" smtClean="0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số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: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10 foldel 0 -&gt; 9, 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	(Mỗi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folder 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15 ảnh)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  “</a:t>
            </a:r>
            <a:r>
              <a:rPr lang="en-US" altLang="zh-CN" b="1" smtClean="0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+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”,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“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-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”: 2 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folder,		(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Mỗi folder </a:t>
            </a:r>
            <a:r>
              <a:rPr lang="en-US" altLang="zh-CN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15 ảnh)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540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https://www.freeppt7.com">
  <a:themeElements>
    <a:clrScheme name="自定义 4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7991"/>
      </a:accent1>
      <a:accent2>
        <a:srgbClr val="313846"/>
      </a:accent2>
      <a:accent3>
        <a:srgbClr val="6A7991"/>
      </a:accent3>
      <a:accent4>
        <a:srgbClr val="313846"/>
      </a:accent4>
      <a:accent5>
        <a:srgbClr val="6A7991"/>
      </a:accent5>
      <a:accent6>
        <a:srgbClr val="31384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719</Words>
  <Application>Microsoft Office PowerPoint</Application>
  <PresentationFormat>Widescreen</PresentationFormat>
  <Paragraphs>136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Open Sans</vt:lpstr>
      <vt:lpstr>Microsoft YaHei</vt:lpstr>
      <vt:lpstr>맑은 고딕</vt:lpstr>
      <vt:lpstr>DengXian Light</vt:lpstr>
      <vt:lpstr>DIN Mittelschrift Std</vt:lpstr>
      <vt:lpstr>微软雅黑 Light</vt:lpstr>
      <vt:lpstr>Arial</vt:lpstr>
      <vt:lpstr>Montserrat Light</vt:lpstr>
      <vt:lpstr>DengXian</vt:lpstr>
      <vt:lpstr>Microsoft YaHei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www.freeppt7.com</dc:creator>
  <cp:keywords>https:/www.freeppt7.com</cp:keywords>
  <dc:description>https://www.freeppt7.com</dc:description>
  <cp:lastModifiedBy>Microsoft account</cp:lastModifiedBy>
  <cp:revision>280</cp:revision>
  <dcterms:created xsi:type="dcterms:W3CDTF">2018-06-07T08:55:01Z</dcterms:created>
  <dcterms:modified xsi:type="dcterms:W3CDTF">2020-06-22T08:57:33Z</dcterms:modified>
</cp:coreProperties>
</file>